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3" r:id="rId2"/>
    <p:sldId id="257" r:id="rId3"/>
    <p:sldId id="258" r:id="rId4"/>
    <p:sldId id="259" r:id="rId5"/>
    <p:sldId id="260" r:id="rId6"/>
    <p:sldId id="262"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D38A5F-8A24-49F4-9EE6-C2F785474A07}"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38A5F-8A24-49F4-9EE6-C2F785474A07}"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38A5F-8A24-49F4-9EE6-C2F785474A07}"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D38A5F-8A24-49F4-9EE6-C2F785474A07}"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D38A5F-8A24-49F4-9EE6-C2F785474A07}" type="datetimeFigureOut">
              <a:rPr lang="en-US" smtClean="0"/>
              <a:pPr/>
              <a:t>8/14/2018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D38A5F-8A24-49F4-9EE6-C2F785474A07}" type="datetimeFigureOut">
              <a:rPr lang="en-US" smtClean="0"/>
              <a:pPr/>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D38A5F-8A24-49F4-9EE6-C2F785474A07}" type="datetimeFigureOut">
              <a:rPr lang="en-US" smtClean="0"/>
              <a:pPr/>
              <a:t>8/14/2018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D38A5F-8A24-49F4-9EE6-C2F785474A07}" type="datetimeFigureOut">
              <a:rPr lang="en-US" smtClean="0"/>
              <a:pPr/>
              <a:t>8/14/2018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38A5F-8A24-49F4-9EE6-C2F785474A07}" type="datetimeFigureOut">
              <a:rPr lang="en-US" smtClean="0"/>
              <a:pPr/>
              <a:t>8/14/2018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38A5F-8A24-49F4-9EE6-C2F785474A07}" type="datetimeFigureOut">
              <a:rPr lang="en-US" smtClean="0"/>
              <a:pPr/>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D38A5F-8A24-49F4-9EE6-C2F785474A07}" type="datetimeFigureOut">
              <a:rPr lang="en-US" smtClean="0"/>
              <a:pPr/>
              <a:t>8/14/2018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8D7847-F138-42F8-9FFD-D2D15DE08B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38A5F-8A24-49F4-9EE6-C2F785474A07}" type="datetimeFigureOut">
              <a:rPr lang="en-US" smtClean="0"/>
              <a:pPr/>
              <a:t>8/14/2018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8D7847-F138-42F8-9FFD-D2D15DE08B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714356"/>
            <a:ext cx="7772400" cy="1470025"/>
          </a:xfrm>
        </p:spPr>
        <p:txBody>
          <a:bodyPr/>
          <a:lstStyle/>
          <a:p>
            <a:r>
              <a:rPr lang="en-IN" dirty="0" smtClean="0"/>
              <a:t>Intellectual Property Policy</a:t>
            </a:r>
            <a:endParaRPr lang="en-US" dirty="0"/>
          </a:p>
        </p:txBody>
      </p:sp>
      <p:sp>
        <p:nvSpPr>
          <p:cNvPr id="3" name="Subtitle 2"/>
          <p:cNvSpPr>
            <a:spLocks noGrp="1"/>
          </p:cNvSpPr>
          <p:nvPr>
            <p:ph type="subTitle" idx="1"/>
          </p:nvPr>
        </p:nvSpPr>
        <p:spPr>
          <a:xfrm>
            <a:off x="1214414" y="2500306"/>
            <a:ext cx="6400800" cy="1357322"/>
          </a:xfrm>
        </p:spPr>
        <p:txBody>
          <a:bodyPr/>
          <a:lstStyle/>
          <a:p>
            <a:r>
              <a:rPr lang="en-IN" dirty="0" smtClean="0"/>
              <a:t>K. K. Wagh Institute of Engineering Education and Research, </a:t>
            </a:r>
            <a:r>
              <a:rPr lang="en-IN" dirty="0" err="1" smtClean="0"/>
              <a:t>Nashik</a:t>
            </a:r>
            <a:endParaRPr lang="en-IN" dirty="0" smtClean="0"/>
          </a:p>
          <a:p>
            <a:endParaRPr lang="en-IN" dirty="0" smtClean="0"/>
          </a:p>
          <a:p>
            <a:endParaRPr lang="en-IN" dirty="0" smtClean="0"/>
          </a:p>
          <a:p>
            <a:endParaRPr lang="en-IN" dirty="0" smtClean="0"/>
          </a:p>
          <a:p>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Object 1"/>
          <p:cNvGraphicFramePr>
            <a:graphicFrameLocks noChangeAspect="1"/>
          </p:cNvGraphicFramePr>
          <p:nvPr/>
        </p:nvGraphicFramePr>
        <p:xfrm>
          <a:off x="3571868" y="4357694"/>
          <a:ext cx="1928826" cy="1222738"/>
        </p:xfrm>
        <a:graphic>
          <a:graphicData uri="http://schemas.openxmlformats.org/presentationml/2006/ole">
            <p:oleObj spid="_x0000_s1025" name="Bitmap Image" r:id="rId3" imgW="1295238" imgH="809738" progId="Paint.Picture">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Objectives</a:t>
            </a:r>
            <a:r>
              <a:rPr lang="en-US" dirty="0" smtClean="0"/>
              <a:t/>
            </a:r>
            <a:br>
              <a:rPr lang="en-US" dirty="0" smtClean="0"/>
            </a:br>
            <a:endParaRPr lang="en-US" dirty="0"/>
          </a:p>
        </p:txBody>
      </p:sp>
      <p:sp>
        <p:nvSpPr>
          <p:cNvPr id="3" name="Content Placeholder 2"/>
          <p:cNvSpPr>
            <a:spLocks noGrp="1"/>
          </p:cNvSpPr>
          <p:nvPr>
            <p:ph idx="1"/>
          </p:nvPr>
        </p:nvSpPr>
        <p:spPr>
          <a:xfrm>
            <a:off x="214282" y="928670"/>
            <a:ext cx="8715436" cy="5786454"/>
          </a:xfrm>
        </p:spPr>
        <p:txBody>
          <a:bodyPr>
            <a:normAutofit fontScale="85000" lnSpcReduction="10000"/>
          </a:bodyPr>
          <a:lstStyle/>
          <a:p>
            <a:pPr>
              <a:buNone/>
            </a:pPr>
            <a:r>
              <a:rPr lang="en-US" dirty="0"/>
              <a:t> </a:t>
            </a:r>
            <a:r>
              <a:rPr lang="en-US" sz="3100" dirty="0" smtClean="0"/>
              <a:t>The </a:t>
            </a:r>
            <a:r>
              <a:rPr lang="en-US" sz="3100" dirty="0"/>
              <a:t>IPR policy of the Institute aims to:</a:t>
            </a:r>
          </a:p>
          <a:p>
            <a:pPr marL="514350" indent="-514350">
              <a:buFont typeface="+mj-lt"/>
              <a:buAutoNum type="arabicPeriod"/>
            </a:pPr>
            <a:r>
              <a:rPr lang="en-US" sz="3100" dirty="0" smtClean="0"/>
              <a:t>Facilitate </a:t>
            </a:r>
            <a:r>
              <a:rPr lang="en-US" sz="3100" dirty="0"/>
              <a:t>protection and valorization of intellectual properties generated by its faculty, staff and students as a results of their intellectual and scientific pursuits at the Institute during the tenure of </a:t>
            </a:r>
            <a:r>
              <a:rPr lang="en-US" sz="3100" dirty="0" smtClean="0"/>
              <a:t>their employment/ engagement at the </a:t>
            </a:r>
            <a:r>
              <a:rPr lang="en-US" sz="3100" dirty="0"/>
              <a:t>Institute and thereby offer scope for wealth generation, alleviation of human sufferings and betterment of human life; </a:t>
            </a:r>
          </a:p>
          <a:p>
            <a:pPr marL="514350" lvl="0" indent="-514350" hangingPunct="0">
              <a:buFont typeface="+mj-lt"/>
              <a:buAutoNum type="arabicPeriod"/>
            </a:pPr>
            <a:r>
              <a:rPr lang="en-US" sz="3100" dirty="0"/>
              <a:t>To promote IPR awareness and culture among its faculty, staff and students; </a:t>
            </a:r>
          </a:p>
          <a:p>
            <a:pPr marL="514350" indent="-514350" hangingPunct="0">
              <a:buFont typeface="+mj-lt"/>
              <a:buAutoNum type="arabicPeriod"/>
            </a:pPr>
            <a:r>
              <a:rPr lang="en-US" sz="3100" dirty="0" smtClean="0"/>
              <a:t>Provide </a:t>
            </a:r>
            <a:r>
              <a:rPr lang="en-US" sz="3100" dirty="0"/>
              <a:t>a comprehensive single window reference system for all IPR related issues and; </a:t>
            </a:r>
            <a:endParaRPr lang="en-US" sz="3100" dirty="0" smtClean="0"/>
          </a:p>
          <a:p>
            <a:pPr marL="514350" indent="-514350" hangingPunct="0">
              <a:buFont typeface="+mj-lt"/>
              <a:buAutoNum type="arabicPeriod"/>
            </a:pPr>
            <a:r>
              <a:rPr lang="en-US" sz="3100" dirty="0" smtClean="0"/>
              <a:t>Proactively </a:t>
            </a:r>
            <a:r>
              <a:rPr lang="en-US" sz="3100" dirty="0"/>
              <a:t>create an environment for generating new knowledge through research and </a:t>
            </a:r>
            <a:r>
              <a:rPr lang="en-US" sz="3100" dirty="0" smtClean="0"/>
              <a:t>innovations </a:t>
            </a:r>
            <a:r>
              <a:rPr lang="en-US" sz="3100" dirty="0"/>
              <a:t>compatible with the educational mission of the Institute;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Policy Statement</a:t>
            </a:r>
            <a:r>
              <a:rPr lang="en-US" dirty="0" smtClean="0"/>
              <a:t/>
            </a:r>
            <a:br>
              <a:rPr lang="en-US" dirty="0" smtClean="0"/>
            </a:br>
            <a:endParaRPr lang="en-US" dirty="0"/>
          </a:p>
        </p:txBody>
      </p:sp>
      <p:sp>
        <p:nvSpPr>
          <p:cNvPr id="3" name="Content Placeholder 2"/>
          <p:cNvSpPr>
            <a:spLocks noGrp="1"/>
          </p:cNvSpPr>
          <p:nvPr>
            <p:ph idx="1"/>
          </p:nvPr>
        </p:nvSpPr>
        <p:spPr>
          <a:xfrm>
            <a:off x="428596" y="928670"/>
            <a:ext cx="8229600" cy="4525963"/>
          </a:xfrm>
        </p:spPr>
        <p:txBody>
          <a:bodyPr>
            <a:normAutofit/>
          </a:bodyPr>
          <a:lstStyle/>
          <a:p>
            <a:pPr>
              <a:buNone/>
            </a:pPr>
            <a:r>
              <a:rPr lang="en-US" dirty="0"/>
              <a:t> </a:t>
            </a:r>
            <a:r>
              <a:rPr lang="en-US" dirty="0" smtClean="0"/>
              <a:t>   </a:t>
            </a:r>
            <a:r>
              <a:rPr lang="en-US" sz="2600" dirty="0" smtClean="0"/>
              <a:t>The </a:t>
            </a:r>
            <a:r>
              <a:rPr lang="en-US" sz="2600" dirty="0"/>
              <a:t>Institute is committed to promoting, protecting, managing and commercializing Intellectual Property consistent with the recognition that among its primary objects and functions are teaching, research and meeting the needs of the community and society. It supports the commercialization and exploitation of IP, which can provide an additional source of revenue to the Institute and also accrue benefits to staff and students. At the same time, the Institute recognizes traditional academic values and expectations.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IPR Committee: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2600" dirty="0" smtClean="0"/>
              <a:t>IPR </a:t>
            </a:r>
            <a:r>
              <a:rPr lang="en-US" sz="2600" dirty="0"/>
              <a:t>Committee consists of Institute IPR Coordinator appointed by head of institute and one coordinator from each department.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current role of IPR Committee</a:t>
            </a:r>
            <a:r>
              <a:rPr lang="en-US" dirty="0" smtClean="0"/>
              <a:t/>
            </a:r>
            <a:br>
              <a:rPr lang="en-US" dirty="0" smtClean="0"/>
            </a:br>
            <a:endParaRPr lang="en-US" dirty="0"/>
          </a:p>
        </p:txBody>
      </p:sp>
      <p:sp>
        <p:nvSpPr>
          <p:cNvPr id="3" name="Content Placeholder 2"/>
          <p:cNvSpPr>
            <a:spLocks noGrp="1"/>
          </p:cNvSpPr>
          <p:nvPr>
            <p:ph idx="1"/>
          </p:nvPr>
        </p:nvSpPr>
        <p:spPr>
          <a:xfrm>
            <a:off x="0" y="785794"/>
            <a:ext cx="9144000" cy="5715040"/>
          </a:xfrm>
        </p:spPr>
        <p:txBody>
          <a:bodyPr>
            <a:noAutofit/>
          </a:bodyPr>
          <a:lstStyle/>
          <a:p>
            <a:pPr marL="457200" lvl="0" indent="-457200">
              <a:buFont typeface="+mj-lt"/>
              <a:buAutoNum type="arabicPeriod"/>
            </a:pPr>
            <a:r>
              <a:rPr lang="en-US" sz="2400" dirty="0" smtClean="0"/>
              <a:t>Organization</a:t>
            </a:r>
            <a:r>
              <a:rPr lang="en-US" sz="2400" dirty="0"/>
              <a:t> of IP awareness programs at KKWIEER, </a:t>
            </a:r>
            <a:r>
              <a:rPr lang="en-US" sz="2400" dirty="0" err="1"/>
              <a:t>Nashik</a:t>
            </a:r>
            <a:r>
              <a:rPr lang="en-US" sz="2400" dirty="0"/>
              <a:t>;</a:t>
            </a:r>
          </a:p>
          <a:p>
            <a:pPr marL="457200" lvl="0" indent="-457200">
              <a:buFont typeface="+mj-lt"/>
              <a:buAutoNum type="arabicPeriod"/>
            </a:pPr>
            <a:r>
              <a:rPr lang="en-US" sz="2400" dirty="0"/>
              <a:t>Organizing IPR meetings of department coordinators and train them for various IPR activities;</a:t>
            </a:r>
          </a:p>
          <a:p>
            <a:pPr marL="457200" lvl="0" indent="-457200">
              <a:buFont typeface="+mj-lt"/>
              <a:buAutoNum type="arabicPeriod"/>
            </a:pPr>
            <a:r>
              <a:rPr lang="en-US" sz="2400" dirty="0"/>
              <a:t>Regularly review IP cases (filed/granted applications) for maintenance / discontinuation.  </a:t>
            </a:r>
          </a:p>
          <a:p>
            <a:pPr marL="457200" lvl="0" indent="-457200">
              <a:buFont typeface="+mj-lt"/>
              <a:buAutoNum type="arabicPeriod"/>
            </a:pPr>
            <a:r>
              <a:rPr lang="en-US" sz="2400" dirty="0"/>
              <a:t>To assist faculty/students/project staff/ supporting staff/visitors in all IPR </a:t>
            </a:r>
            <a:r>
              <a:rPr lang="en-US" sz="2400" dirty="0" smtClean="0"/>
              <a:t>application activities</a:t>
            </a:r>
            <a:r>
              <a:rPr lang="en-US" sz="2400" dirty="0"/>
              <a:t>.</a:t>
            </a:r>
          </a:p>
          <a:p>
            <a:pPr marL="457200" lvl="0" indent="-457200">
              <a:buFont typeface="+mj-lt"/>
              <a:buAutoNum type="arabicPeriod"/>
            </a:pPr>
            <a:r>
              <a:rPr lang="en-US" sz="2400" dirty="0" err="1"/>
              <a:t>Liason</a:t>
            </a:r>
            <a:r>
              <a:rPr lang="en-US" sz="2400" dirty="0"/>
              <a:t> with different patent agencies for updates in patent laws from time to time.</a:t>
            </a:r>
          </a:p>
          <a:p>
            <a:pPr marL="457200" lvl="0" indent="-457200">
              <a:buFont typeface="+mj-lt"/>
              <a:buAutoNum type="arabicPeriod"/>
            </a:pPr>
            <a:r>
              <a:rPr lang="en-US" sz="2400" dirty="0"/>
              <a:t>Assistance of a IPR Consultancy (GMGC, </a:t>
            </a:r>
            <a:r>
              <a:rPr lang="en-US" sz="2400" dirty="0" err="1"/>
              <a:t>Pune</a:t>
            </a:r>
            <a:r>
              <a:rPr lang="en-US" sz="2400" dirty="0"/>
              <a:t>) with whom KKWIEER has signed Memorandum of Association may be taken from time to time for activities coming within the purview of this IP Policy;</a:t>
            </a:r>
          </a:p>
          <a:p>
            <a:pPr marL="457200" lvl="0" indent="-457200">
              <a:buFont typeface="+mj-lt"/>
              <a:buAutoNum type="arabicPeriod"/>
            </a:pPr>
            <a:r>
              <a:rPr lang="en-US" sz="2400" dirty="0" err="1"/>
              <a:t>Liason</a:t>
            </a:r>
            <a:r>
              <a:rPr lang="en-US" sz="2400" dirty="0"/>
              <a:t> with Alumni and past employees who have obtained patents/ copyright in various fields</a:t>
            </a:r>
            <a:r>
              <a:rPr lang="en-US" sz="2400" dirty="0" smtClean="0"/>
              <a:t>.</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1143000"/>
          </a:xfrm>
        </p:spPr>
        <p:txBody>
          <a:bodyPr>
            <a:normAutofit fontScale="90000"/>
          </a:bodyPr>
          <a:lstStyle/>
          <a:p>
            <a:r>
              <a:rPr lang="en-US" b="1" dirty="0" smtClean="0"/>
              <a:t>The current role of IPR Committee</a:t>
            </a:r>
            <a:r>
              <a:rPr lang="en-US" dirty="0" smtClean="0"/>
              <a:t/>
            </a:r>
            <a:br>
              <a:rPr lang="en-US" dirty="0" smtClean="0"/>
            </a:br>
            <a:endParaRPr lang="en-US" dirty="0"/>
          </a:p>
        </p:txBody>
      </p:sp>
      <p:sp>
        <p:nvSpPr>
          <p:cNvPr id="3" name="Content Placeholder 2"/>
          <p:cNvSpPr>
            <a:spLocks noGrp="1"/>
          </p:cNvSpPr>
          <p:nvPr>
            <p:ph idx="1"/>
          </p:nvPr>
        </p:nvSpPr>
        <p:spPr>
          <a:xfrm>
            <a:off x="0" y="785794"/>
            <a:ext cx="9144000" cy="5857892"/>
          </a:xfrm>
        </p:spPr>
        <p:txBody>
          <a:bodyPr>
            <a:noAutofit/>
          </a:bodyPr>
          <a:lstStyle/>
          <a:p>
            <a:pPr marL="457200" lvl="0" indent="-457200">
              <a:spcBef>
                <a:spcPts val="0"/>
              </a:spcBef>
              <a:buFont typeface="+mj-lt"/>
              <a:buAutoNum type="arabicPeriod" startAt="8"/>
            </a:pPr>
            <a:r>
              <a:rPr lang="en-US" sz="2400" dirty="0" smtClean="0"/>
              <a:t>Guidance </a:t>
            </a:r>
            <a:r>
              <a:rPr lang="en-US" sz="2400" dirty="0"/>
              <a:t>for patent agent examination and other such certification exams/ courses.</a:t>
            </a:r>
          </a:p>
          <a:p>
            <a:pPr marL="457200" lvl="0" indent="-457200">
              <a:spcBef>
                <a:spcPts val="0"/>
              </a:spcBef>
              <a:buFont typeface="+mj-lt"/>
              <a:buAutoNum type="arabicPeriod" startAt="8"/>
            </a:pPr>
            <a:r>
              <a:rPr lang="en-US" sz="2400" dirty="0"/>
              <a:t>Initial review of IPR application shall be done at department level by department coordinator in consultation with respective head of department and final review will be done by Institute IPR coordinator.</a:t>
            </a:r>
          </a:p>
          <a:p>
            <a:pPr marL="457200" lvl="0" indent="-457200">
              <a:spcBef>
                <a:spcPts val="0"/>
              </a:spcBef>
              <a:buFont typeface="+mj-lt"/>
              <a:buAutoNum type="arabicPeriod" startAt="8"/>
            </a:pPr>
            <a:r>
              <a:rPr lang="en-US" sz="2400" dirty="0"/>
              <a:t>Digital signature and corresponding computer facility with appropriate installed components shall be provided by Institute IPR coordinator. </a:t>
            </a:r>
          </a:p>
          <a:p>
            <a:pPr marL="457200" lvl="0" indent="-457200">
              <a:spcBef>
                <a:spcPts val="0"/>
              </a:spcBef>
              <a:buFont typeface="+mj-lt"/>
              <a:buAutoNum type="arabicPeriod" startAt="8"/>
            </a:pPr>
            <a:r>
              <a:rPr lang="en-US" sz="2400" dirty="0"/>
              <a:t>The actual e-filling procedure shall be carried out by respective department coordinator.</a:t>
            </a:r>
          </a:p>
          <a:p>
            <a:pPr marL="457200" lvl="0" indent="-457200">
              <a:spcBef>
                <a:spcPts val="0"/>
              </a:spcBef>
              <a:buFont typeface="+mj-lt"/>
              <a:buAutoNum type="arabicPeriod" startAt="8"/>
            </a:pPr>
            <a:r>
              <a:rPr lang="en-US" sz="2400" dirty="0"/>
              <a:t>Follow-up shall be done by the department coordinator as well as institute coordinator.</a:t>
            </a:r>
          </a:p>
          <a:p>
            <a:pPr marL="457200" lvl="0" indent="-457200">
              <a:spcBef>
                <a:spcPts val="0"/>
              </a:spcBef>
              <a:buFont typeface="+mj-lt"/>
              <a:buAutoNum type="arabicPeriod" startAt="8"/>
            </a:pPr>
            <a:r>
              <a:rPr lang="en-US" sz="2400" dirty="0"/>
              <a:t>Staff member shall be permitted to work with patent agents/ experts in case of challenging/ revoking patents already granted to other agencies</a:t>
            </a:r>
            <a:r>
              <a:rPr lang="en-US" sz="2400" dirty="0" smtClean="0"/>
              <a:t>.</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Role of Institute </a:t>
            </a:r>
            <a:r>
              <a:rPr lang="en-US" dirty="0" smtClean="0"/>
              <a:t/>
            </a:r>
            <a:br>
              <a:rPr lang="en-US" dirty="0" smtClean="0"/>
            </a:br>
            <a:endParaRPr lang="en-US" dirty="0"/>
          </a:p>
        </p:txBody>
      </p:sp>
      <p:sp>
        <p:nvSpPr>
          <p:cNvPr id="3" name="Content Placeholder 2"/>
          <p:cNvSpPr>
            <a:spLocks noGrp="1"/>
          </p:cNvSpPr>
          <p:nvPr>
            <p:ph idx="1"/>
          </p:nvPr>
        </p:nvSpPr>
        <p:spPr>
          <a:xfrm>
            <a:off x="571472" y="1000108"/>
            <a:ext cx="8229600" cy="5429288"/>
          </a:xfrm>
        </p:spPr>
        <p:txBody>
          <a:bodyPr>
            <a:noAutofit/>
          </a:bodyPr>
          <a:lstStyle/>
          <a:p>
            <a:pPr lvl="0"/>
            <a:r>
              <a:rPr lang="en-US" sz="2400" dirty="0" smtClean="0"/>
              <a:t>The </a:t>
            </a:r>
            <a:r>
              <a:rPr lang="en-US" sz="2400" dirty="0"/>
              <a:t>inventor(s) shall conduct IP searches, study the present state of art while drafting of the IP application.  </a:t>
            </a:r>
          </a:p>
          <a:p>
            <a:pPr lvl="0"/>
            <a:r>
              <a:rPr lang="en-US" sz="2400" dirty="0"/>
              <a:t>The inventor shall bear all costs of drafting and filing an Indian IP application (Form 1 fees: Rs. 1600/- or whatever is applicable).</a:t>
            </a:r>
          </a:p>
          <a:p>
            <a:pPr lvl="0"/>
            <a:r>
              <a:rPr lang="en-US" sz="2400" dirty="0"/>
              <a:t>The institute shall bear the </a:t>
            </a:r>
            <a:r>
              <a:rPr lang="en-US" sz="2400" b="1" dirty="0"/>
              <a:t>early publication charges</a:t>
            </a:r>
            <a:r>
              <a:rPr lang="en-US" sz="2400" dirty="0"/>
              <a:t> (Form 2 fees: Rs. 2500/-) and Examination charges (Form 18 fees: Rs. 4000/- or whatever is applicable) of an Indian IP application.</a:t>
            </a:r>
          </a:p>
          <a:p>
            <a:pPr lvl="0"/>
            <a:r>
              <a:rPr lang="en-US" sz="2400" dirty="0"/>
              <a:t>In case of domestic and international patents, institute shall bear 50% of filing and prosecution charges.</a:t>
            </a:r>
          </a:p>
          <a:p>
            <a:pPr lvl="0"/>
            <a:r>
              <a:rPr lang="en-US" sz="2400" dirty="0"/>
              <a:t>Institute shall publicize the success and felicitate the concerned student/ staff member who obtained any form of IPR</a:t>
            </a:r>
            <a:r>
              <a:rPr lang="en-US" sz="2400" dirty="0" smtClean="0"/>
              <a:t>.</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TotalTime>
  <Words>290</Words>
  <Application>Microsoft Office PowerPoint</Application>
  <PresentationFormat>On-screen Show (4:3)</PresentationFormat>
  <Paragraphs>35</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Paintbrush Picture</vt:lpstr>
      <vt:lpstr>Intellectual Property Policy</vt:lpstr>
      <vt:lpstr>Objectives </vt:lpstr>
      <vt:lpstr>Policy Statement </vt:lpstr>
      <vt:lpstr>IPR Committee: </vt:lpstr>
      <vt:lpstr>The current role of IPR Committee </vt:lpstr>
      <vt:lpstr>The current role of IPR Committee </vt:lpstr>
      <vt:lpstr>Role of Institute  </vt:lpstr>
    </vt:vector>
  </TitlesOfParts>
  <Company>HP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dc:title>
  <dc:creator>user</dc:creator>
  <cp:lastModifiedBy>user</cp:lastModifiedBy>
  <cp:revision>6</cp:revision>
  <dcterms:created xsi:type="dcterms:W3CDTF">2018-08-14T03:29:37Z</dcterms:created>
  <dcterms:modified xsi:type="dcterms:W3CDTF">2018-08-14T07:43:30Z</dcterms:modified>
</cp:coreProperties>
</file>