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9A59-932E-4299-A5E0-5199BBCA20F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0731-F5CA-4439-809C-6DBB4BEE9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9A59-932E-4299-A5E0-5199BBCA20F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0731-F5CA-4439-809C-6DBB4BEE9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9A59-932E-4299-A5E0-5199BBCA20F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0731-F5CA-4439-809C-6DBB4BEE9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9A59-932E-4299-A5E0-5199BBCA20F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0731-F5CA-4439-809C-6DBB4BEE9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9A59-932E-4299-A5E0-5199BBCA20F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0731-F5CA-4439-809C-6DBB4BEE9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9A59-932E-4299-A5E0-5199BBCA20F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0731-F5CA-4439-809C-6DBB4BEE9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9A59-932E-4299-A5E0-5199BBCA20F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0731-F5CA-4439-809C-6DBB4BEE9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9A59-932E-4299-A5E0-5199BBCA20F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0731-F5CA-4439-809C-6DBB4BEE9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9A59-932E-4299-A5E0-5199BBCA20F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0731-F5CA-4439-809C-6DBB4BEE9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9A59-932E-4299-A5E0-5199BBCA20F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0731-F5CA-4439-809C-6DBB4BEE9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29A59-932E-4299-A5E0-5199BBCA20F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E0731-F5CA-4439-809C-6DBB4BEE9D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29A59-932E-4299-A5E0-5199BBCA20FC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E0731-F5CA-4439-809C-6DBB4BEE9DE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1336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K. K. Wagh Education Society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err="1" smtClean="0"/>
              <a:t>Hirabai</a:t>
            </a:r>
            <a:r>
              <a:rPr lang="en-US" sz="2200" dirty="0" smtClean="0"/>
              <a:t> </a:t>
            </a:r>
            <a:r>
              <a:rPr lang="en-US" sz="2200" dirty="0" err="1" smtClean="0"/>
              <a:t>Haridas</a:t>
            </a:r>
            <a:r>
              <a:rPr lang="en-US" sz="2200" dirty="0" smtClean="0"/>
              <a:t> </a:t>
            </a:r>
            <a:r>
              <a:rPr lang="en-US" sz="2200" dirty="0" err="1" smtClean="0"/>
              <a:t>Vidyanagri</a:t>
            </a:r>
            <a:r>
              <a:rPr lang="en-US" sz="2200" dirty="0" smtClean="0"/>
              <a:t>, </a:t>
            </a:r>
            <a:r>
              <a:rPr lang="en-US" sz="2200" dirty="0" err="1" smtClean="0"/>
              <a:t>Amrutdham</a:t>
            </a:r>
            <a:r>
              <a:rPr lang="en-US" sz="2200" dirty="0" smtClean="0"/>
              <a:t>, </a:t>
            </a:r>
            <a:r>
              <a:rPr lang="en-US" sz="2200" dirty="0" err="1" smtClean="0"/>
              <a:t>Panchvati</a:t>
            </a:r>
            <a:r>
              <a:rPr lang="en-US" sz="2200" dirty="0" smtClean="0"/>
              <a:t>, Nashik-422003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419600"/>
            <a:ext cx="6400800" cy="6858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PURCHASE POLICY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logoblacj (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7116" y="110840"/>
            <a:ext cx="311719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371600" y="3810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810000" y="5029200"/>
            <a:ext cx="2819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1" i="0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Amendment </a:t>
            </a:r>
            <a:r>
              <a:rPr kumimoji="0" lang="en-US" altLang="zh-CN" sz="1400" b="1" i="0" u="none" strike="noStrike" cap="none" normalizeH="0" baseline="0" dirty="0" err="1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w.e.f</a:t>
            </a:r>
            <a:r>
              <a:rPr kumimoji="0" lang="en-US" altLang="zh-CN" sz="1400" b="1" i="0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. 1</a:t>
            </a:r>
            <a:r>
              <a:rPr kumimoji="0" lang="en-US" altLang="zh-CN" sz="1400" b="1" i="0" u="none" strike="noStrike" cap="none" normalizeH="0" baseline="3000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st</a:t>
            </a:r>
            <a:r>
              <a:rPr kumimoji="0" lang="en-US" altLang="zh-CN" sz="1400" b="1" i="0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June 2016</a:t>
            </a: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68362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Contents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>
            <a:normAutofit fontScale="70000" lnSpcReduction="20000"/>
          </a:bodyPr>
          <a:lstStyle/>
          <a:p>
            <a:r>
              <a:rPr lang="en-IN" sz="3800" b="1" dirty="0">
                <a:solidFill>
                  <a:srgbClr val="7030A0"/>
                </a:solidFill>
              </a:rPr>
              <a:t>Commencement, Applicability, Definitions and Objectives</a:t>
            </a:r>
            <a:endParaRPr lang="en-US" sz="3800" b="1" dirty="0">
              <a:solidFill>
                <a:srgbClr val="7030A0"/>
              </a:solidFill>
            </a:endParaRPr>
          </a:p>
          <a:p>
            <a:pPr>
              <a:buNone/>
            </a:pPr>
            <a:endParaRPr lang="en-US" sz="3800" b="1" dirty="0">
              <a:solidFill>
                <a:srgbClr val="7030A0"/>
              </a:solidFill>
            </a:endParaRPr>
          </a:p>
          <a:p>
            <a:r>
              <a:rPr lang="en-IN" sz="3800" b="1" dirty="0">
                <a:solidFill>
                  <a:srgbClr val="7030A0"/>
                </a:solidFill>
              </a:rPr>
              <a:t>Authorities and their </a:t>
            </a:r>
            <a:r>
              <a:rPr lang="en-IN" sz="3800" b="1" dirty="0" smtClean="0">
                <a:solidFill>
                  <a:srgbClr val="7030A0"/>
                </a:solidFill>
              </a:rPr>
              <a:t>Responsibilities</a:t>
            </a:r>
            <a:endParaRPr lang="en-US" sz="38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IN" sz="3800" b="1" dirty="0">
                <a:solidFill>
                  <a:srgbClr val="7030A0"/>
                </a:solidFill>
              </a:rPr>
              <a:t> </a:t>
            </a:r>
            <a:endParaRPr lang="en-US" sz="3800" b="1" dirty="0">
              <a:solidFill>
                <a:srgbClr val="7030A0"/>
              </a:solidFill>
            </a:endParaRPr>
          </a:p>
          <a:p>
            <a:r>
              <a:rPr lang="en-IN" sz="3800" b="1" dirty="0">
                <a:solidFill>
                  <a:srgbClr val="7030A0"/>
                </a:solidFill>
              </a:rPr>
              <a:t>Modes and Procedure of Procurement</a:t>
            </a:r>
            <a:endParaRPr lang="en-US" sz="3800" b="1" dirty="0">
              <a:solidFill>
                <a:srgbClr val="7030A0"/>
              </a:solidFill>
            </a:endParaRPr>
          </a:p>
          <a:p>
            <a:pPr>
              <a:buNone/>
            </a:pPr>
            <a:endParaRPr lang="en-US" sz="3800" b="1" dirty="0">
              <a:solidFill>
                <a:srgbClr val="7030A0"/>
              </a:solidFill>
            </a:endParaRPr>
          </a:p>
          <a:p>
            <a:r>
              <a:rPr lang="en-IN" sz="3800" b="1" dirty="0">
                <a:solidFill>
                  <a:srgbClr val="7030A0"/>
                </a:solidFill>
              </a:rPr>
              <a:t>Quotation Ordering Process</a:t>
            </a:r>
            <a:endParaRPr lang="en-US" sz="3800" b="1" dirty="0">
              <a:solidFill>
                <a:srgbClr val="7030A0"/>
              </a:solidFill>
            </a:endParaRPr>
          </a:p>
          <a:p>
            <a:pPr>
              <a:buNone/>
            </a:pPr>
            <a:endParaRPr lang="en-US" sz="3800" b="1" dirty="0">
              <a:solidFill>
                <a:srgbClr val="7030A0"/>
              </a:solidFill>
            </a:endParaRPr>
          </a:p>
          <a:p>
            <a:r>
              <a:rPr lang="en-IN" sz="3800" b="1" dirty="0">
                <a:solidFill>
                  <a:srgbClr val="7030A0"/>
                </a:solidFill>
              </a:rPr>
              <a:t>Terms and Conditions of the Purchase</a:t>
            </a:r>
            <a:endParaRPr lang="en-US" sz="3800" b="1" dirty="0">
              <a:solidFill>
                <a:srgbClr val="7030A0"/>
              </a:solidFill>
            </a:endParaRPr>
          </a:p>
          <a:p>
            <a:pPr>
              <a:buNone/>
            </a:pPr>
            <a:endParaRPr lang="en-US" sz="3800" b="1" dirty="0">
              <a:solidFill>
                <a:srgbClr val="7030A0"/>
              </a:solidFill>
            </a:endParaRPr>
          </a:p>
          <a:p>
            <a:r>
              <a:rPr lang="en-IN" sz="3800" b="1" dirty="0">
                <a:solidFill>
                  <a:srgbClr val="7030A0"/>
                </a:solidFill>
              </a:rPr>
              <a:t> Obsolescence and Write-off Process</a:t>
            </a:r>
            <a:endParaRPr lang="en-US" sz="3800" b="1" dirty="0">
              <a:solidFill>
                <a:srgbClr val="7030A0"/>
              </a:solidFill>
            </a:endParaRPr>
          </a:p>
          <a:p>
            <a:pPr>
              <a:buNone/>
            </a:pPr>
            <a:endParaRPr lang="en-US" sz="3800" b="1" dirty="0">
              <a:solidFill>
                <a:srgbClr val="7030A0"/>
              </a:solidFill>
            </a:endParaRPr>
          </a:p>
          <a:p>
            <a:r>
              <a:rPr lang="en-IN" sz="3800" b="1" dirty="0">
                <a:solidFill>
                  <a:srgbClr val="7030A0"/>
                </a:solidFill>
              </a:rPr>
              <a:t>Annexure – 1,2,3 </a:t>
            </a:r>
            <a:endParaRPr lang="en-US" b="1" dirty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IN" sz="3600" b="1" dirty="0" smtClean="0"/>
              <a:t/>
            </a:r>
            <a:br>
              <a:rPr lang="en-IN" sz="3600" b="1" dirty="0" smtClean="0"/>
            </a:br>
            <a:r>
              <a:rPr lang="en-IN" sz="3100" b="1" dirty="0" smtClean="0">
                <a:solidFill>
                  <a:srgbClr val="FF0000"/>
                </a:solidFill>
              </a:rPr>
              <a:t>Commencement</a:t>
            </a:r>
            <a:r>
              <a:rPr lang="en-IN" sz="3100" b="1" dirty="0">
                <a:solidFill>
                  <a:srgbClr val="FF0000"/>
                </a:solidFill>
              </a:rPr>
              <a:t>, Applicability, Definitions and Objectives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55626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IN" b="1" dirty="0"/>
              <a:t>Commencement</a:t>
            </a:r>
            <a:endParaRPr lang="en-US" dirty="0"/>
          </a:p>
          <a:p>
            <a:pPr lvl="0"/>
            <a:r>
              <a:rPr lang="en-IN" b="1" dirty="0"/>
              <a:t>Applicability</a:t>
            </a:r>
            <a:endParaRPr lang="en-US" dirty="0"/>
          </a:p>
          <a:p>
            <a:pPr lvl="0"/>
            <a:r>
              <a:rPr lang="en-IN" b="1" dirty="0"/>
              <a:t>Definitions</a:t>
            </a:r>
            <a:endParaRPr lang="en-US" dirty="0"/>
          </a:p>
          <a:p>
            <a:pPr lvl="1"/>
            <a:r>
              <a:rPr lang="en-IN" b="1" dirty="0" smtClean="0"/>
              <a:t>Delegation </a:t>
            </a:r>
            <a:r>
              <a:rPr lang="en-IN" b="1" dirty="0"/>
              <a:t>of Financial Power (DOFP</a:t>
            </a:r>
            <a:r>
              <a:rPr lang="en-IN" b="1" dirty="0" smtClean="0"/>
              <a:t>)</a:t>
            </a:r>
          </a:p>
          <a:p>
            <a:pPr lvl="1"/>
            <a:r>
              <a:rPr lang="en-IN" b="1" dirty="0"/>
              <a:t>Competent </a:t>
            </a:r>
            <a:r>
              <a:rPr lang="en-IN" b="1" dirty="0" smtClean="0"/>
              <a:t>Authority</a:t>
            </a:r>
          </a:p>
          <a:p>
            <a:pPr lvl="1"/>
            <a:r>
              <a:rPr lang="en-IN" b="1" dirty="0"/>
              <a:t>Purchase </a:t>
            </a:r>
            <a:r>
              <a:rPr lang="en-IN" b="1" dirty="0" smtClean="0"/>
              <a:t>Committee</a:t>
            </a:r>
          </a:p>
          <a:p>
            <a:pPr lvl="1"/>
            <a:r>
              <a:rPr lang="en-IN" b="1" dirty="0"/>
              <a:t>Local Purchase </a:t>
            </a:r>
            <a:r>
              <a:rPr lang="en-IN" b="1" dirty="0" smtClean="0"/>
              <a:t>Committee</a:t>
            </a:r>
          </a:p>
          <a:p>
            <a:pPr lvl="1"/>
            <a:r>
              <a:rPr lang="en-IN" b="1" dirty="0"/>
              <a:t>Technical Evaluation </a:t>
            </a:r>
            <a:r>
              <a:rPr lang="en-IN" b="1" dirty="0" smtClean="0"/>
              <a:t>Committee</a:t>
            </a:r>
          </a:p>
          <a:p>
            <a:pPr lvl="1"/>
            <a:r>
              <a:rPr lang="en-IN" b="1" dirty="0"/>
              <a:t>Registered </a:t>
            </a:r>
            <a:r>
              <a:rPr lang="en-IN" b="1" dirty="0" smtClean="0"/>
              <a:t>Vendor</a:t>
            </a:r>
          </a:p>
          <a:p>
            <a:pPr lvl="1"/>
            <a:r>
              <a:rPr lang="en-IN" b="1" dirty="0"/>
              <a:t>Empanelled </a:t>
            </a:r>
            <a:r>
              <a:rPr lang="en-IN" b="1" dirty="0" smtClean="0"/>
              <a:t>Vendor</a:t>
            </a:r>
          </a:p>
          <a:p>
            <a:pPr lvl="1"/>
            <a:r>
              <a:rPr lang="en-IN" b="1" dirty="0"/>
              <a:t>Capital Goods (items</a:t>
            </a:r>
            <a:r>
              <a:rPr lang="en-IN" b="1" dirty="0" smtClean="0"/>
              <a:t>)</a:t>
            </a:r>
          </a:p>
          <a:p>
            <a:pPr lvl="1"/>
            <a:r>
              <a:rPr lang="en-IN" b="1" dirty="0"/>
              <a:t>Revenue Goods (items</a:t>
            </a:r>
            <a:r>
              <a:rPr lang="en-IN" b="1" dirty="0" smtClean="0"/>
              <a:t>)</a:t>
            </a:r>
          </a:p>
          <a:p>
            <a:pPr lvl="1"/>
            <a:r>
              <a:rPr lang="en-IN" b="1" dirty="0"/>
              <a:t>Inter-changeability of the terms</a:t>
            </a:r>
            <a:endParaRPr lang="en-IN" b="1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458200" cy="61722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IN" b="1" dirty="0"/>
              <a:t>Objectives of the Purchase Policy</a:t>
            </a:r>
            <a:endParaRPr lang="en-US" dirty="0"/>
          </a:p>
          <a:p>
            <a:r>
              <a:rPr lang="en-IN" b="1" dirty="0"/>
              <a:t>Classification of items to be procured</a:t>
            </a:r>
            <a:r>
              <a:rPr lang="en-IN" b="1" dirty="0" smtClean="0"/>
              <a:t>:</a:t>
            </a:r>
          </a:p>
          <a:p>
            <a:pPr lvl="1"/>
            <a:r>
              <a:rPr lang="en-IN" b="1" dirty="0" smtClean="0"/>
              <a:t>Stationary item</a:t>
            </a:r>
          </a:p>
          <a:p>
            <a:pPr lvl="1"/>
            <a:r>
              <a:rPr lang="en-IN" b="1" dirty="0" smtClean="0"/>
              <a:t>Printing item </a:t>
            </a:r>
            <a:endParaRPr lang="en-IN" dirty="0" smtClean="0"/>
          </a:p>
          <a:p>
            <a:pPr lvl="1"/>
            <a:r>
              <a:rPr lang="en-IN" b="1" dirty="0" smtClean="0"/>
              <a:t>Administration</a:t>
            </a:r>
          </a:p>
          <a:p>
            <a:pPr lvl="1"/>
            <a:r>
              <a:rPr lang="en-IN" b="1" dirty="0" smtClean="0"/>
              <a:t>Department of Networking</a:t>
            </a:r>
          </a:p>
          <a:p>
            <a:pPr lvl="1"/>
            <a:r>
              <a:rPr lang="en-IN" b="1" dirty="0" smtClean="0"/>
              <a:t>Publicity and Advertisement</a:t>
            </a:r>
          </a:p>
          <a:p>
            <a:pPr lvl="1"/>
            <a:r>
              <a:rPr lang="en-IN" b="1" dirty="0" smtClean="0"/>
              <a:t>User Departments</a:t>
            </a:r>
            <a:endParaRPr lang="en-US" b="1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IN" b="1" dirty="0" smtClean="0"/>
              <a:t>Different authorities related to purchase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IN" sz="2600" dirty="0"/>
              <a:t>Department which initiates the procurement process</a:t>
            </a:r>
            <a:endParaRPr lang="en-US" sz="1500" dirty="0"/>
          </a:p>
          <a:p>
            <a:pPr marL="971550" lvl="1" indent="-571500">
              <a:buFont typeface="+mj-lt"/>
              <a:buAutoNum type="romanLcPeriod"/>
            </a:pPr>
            <a:r>
              <a:rPr lang="en-IN" sz="2600" dirty="0"/>
              <a:t>Purchase Department</a:t>
            </a:r>
            <a:endParaRPr lang="en-US" sz="1500" dirty="0"/>
          </a:p>
          <a:p>
            <a:pPr marL="971550" lvl="1" indent="-571500">
              <a:buFont typeface="+mj-lt"/>
              <a:buAutoNum type="romanLcPeriod"/>
            </a:pPr>
            <a:r>
              <a:rPr lang="en-IN" sz="2600" dirty="0"/>
              <a:t>Purchase Committee</a:t>
            </a:r>
            <a:endParaRPr lang="en-US" sz="1500" dirty="0"/>
          </a:p>
          <a:p>
            <a:pPr marL="971550" lvl="1" indent="-571500">
              <a:buFont typeface="+mj-lt"/>
              <a:buAutoNum type="romanLcPeriod"/>
            </a:pPr>
            <a:r>
              <a:rPr lang="en-IN" sz="2600" dirty="0"/>
              <a:t>Competent authority</a:t>
            </a:r>
            <a:endParaRPr lang="en-IN" b="1" dirty="0" smtClean="0"/>
          </a:p>
          <a:p>
            <a:endParaRPr lang="en-IN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sz="3600" b="1" dirty="0" smtClean="0">
                <a:solidFill>
                  <a:srgbClr val="FF0000"/>
                </a:solidFill>
              </a:rPr>
              <a:t>Authorities </a:t>
            </a:r>
            <a:r>
              <a:rPr lang="en-IN" sz="3600" b="1" dirty="0">
                <a:solidFill>
                  <a:srgbClr val="FF0000"/>
                </a:solidFill>
              </a:rPr>
              <a:t>and their Responsibilities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10600" cy="5715000"/>
          </a:xfrm>
        </p:spPr>
        <p:txBody>
          <a:bodyPr>
            <a:normAutofit lnSpcReduction="10000"/>
          </a:bodyPr>
          <a:lstStyle/>
          <a:p>
            <a:pPr lvl="0"/>
            <a:r>
              <a:rPr lang="en-IN" b="1" dirty="0"/>
              <a:t>Responsibilities of the Department which initiates the procurement </a:t>
            </a:r>
            <a:r>
              <a:rPr lang="en-IN" b="1" dirty="0" smtClean="0"/>
              <a:t>process</a:t>
            </a:r>
          </a:p>
          <a:p>
            <a:pPr lvl="1"/>
            <a:r>
              <a:rPr lang="en-IN" b="1" dirty="0" smtClean="0"/>
              <a:t>Budgetary Control </a:t>
            </a:r>
          </a:p>
          <a:p>
            <a:pPr lvl="1"/>
            <a:r>
              <a:rPr lang="en-IN" b="1" dirty="0" smtClean="0"/>
              <a:t>Administrative approval </a:t>
            </a:r>
          </a:p>
          <a:p>
            <a:pPr lvl="1"/>
            <a:r>
              <a:rPr lang="en-IN" b="1" dirty="0" smtClean="0"/>
              <a:t>Timing for initiating the procurement process </a:t>
            </a:r>
          </a:p>
          <a:p>
            <a:pPr lvl="1"/>
            <a:r>
              <a:rPr lang="en-IN" b="1" dirty="0" smtClean="0"/>
              <a:t>Fundamental principles </a:t>
            </a:r>
          </a:p>
          <a:p>
            <a:pPr lvl="1"/>
            <a:r>
              <a:rPr lang="en-IN" b="1" dirty="0" smtClean="0"/>
              <a:t>Support to the Purchase Department </a:t>
            </a:r>
          </a:p>
          <a:p>
            <a:pPr lvl="1"/>
            <a:r>
              <a:rPr lang="en-IN" b="1" dirty="0" smtClean="0"/>
              <a:t>Recommendation / Opinion for Procurement</a:t>
            </a:r>
            <a:endParaRPr lang="en-IN" b="1" dirty="0" smtClean="0"/>
          </a:p>
          <a:p>
            <a:pPr lvl="0"/>
            <a:r>
              <a:rPr lang="en-IN" b="1" dirty="0"/>
              <a:t>Responsibilities of the Purchase Department </a:t>
            </a:r>
            <a:endParaRPr lang="en-IN" b="1" dirty="0" smtClean="0"/>
          </a:p>
          <a:p>
            <a:pPr lvl="0"/>
            <a:r>
              <a:rPr lang="en-IN" b="1" dirty="0"/>
              <a:t>Responsibilities of the Purchase </a:t>
            </a:r>
            <a:r>
              <a:rPr lang="en-IN" b="1" dirty="0" smtClean="0"/>
              <a:t>Committee</a:t>
            </a:r>
          </a:p>
          <a:p>
            <a:r>
              <a:rPr lang="en-IN" b="1" dirty="0"/>
              <a:t>Responsibilities of the Competent Authority</a:t>
            </a:r>
            <a:endParaRPr lang="en-US" dirty="0"/>
          </a:p>
          <a:p>
            <a:pPr lvl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sz="4000" b="1" dirty="0" smtClean="0">
                <a:solidFill>
                  <a:srgbClr val="FF0000"/>
                </a:solidFill>
              </a:rPr>
              <a:t>Modes </a:t>
            </a:r>
            <a:r>
              <a:rPr lang="en-IN" sz="4000" b="1" dirty="0">
                <a:solidFill>
                  <a:srgbClr val="FF0000"/>
                </a:solidFill>
              </a:rPr>
              <a:t>and Procedure of Procurement</a:t>
            </a:r>
            <a:r>
              <a:rPr lang="en-US" sz="4000" dirty="0">
                <a:solidFill>
                  <a:srgbClr val="FF0000"/>
                </a:solidFill>
              </a:rPr>
              <a:t/>
            </a:r>
            <a:br>
              <a:rPr lang="en-US" sz="4000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686800" cy="2819400"/>
          </a:xfrm>
        </p:spPr>
        <p:txBody>
          <a:bodyPr/>
          <a:lstStyle/>
          <a:p>
            <a:pPr marL="971550" lvl="1" indent="-514350">
              <a:buFont typeface="+mj-lt"/>
              <a:buAutoNum type="arabicPeriod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Purchase with quotation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Purchase without quotation (Local Purchasing)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Purchase by Local Purchase Committee by market survey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Purchase under rate contract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sz="4000" b="1" dirty="0" smtClean="0">
                <a:solidFill>
                  <a:srgbClr val="FF0000"/>
                </a:solidFill>
              </a:rPr>
              <a:t>Quotation </a:t>
            </a:r>
            <a:r>
              <a:rPr lang="en-IN" sz="4000" b="1" dirty="0">
                <a:solidFill>
                  <a:srgbClr val="FF0000"/>
                </a:solidFill>
              </a:rPr>
              <a:t>Ordering Process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686800" cy="5867400"/>
          </a:xfrm>
        </p:spPr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IN" dirty="0"/>
              <a:t>Preparation of Requirement by initiating department/institute.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IN" dirty="0"/>
              <a:t>Inviting Quotations as per Requirement by initiating department/institute.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IN" dirty="0"/>
              <a:t>Receiving of the Quotations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IN" dirty="0"/>
              <a:t>Opening of Quotations by Head of Purchase Department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IN" dirty="0"/>
              <a:t>Technical Evaluation of Quotations by evaluation committee.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IN" dirty="0"/>
              <a:t>Opening of Financial Quotations by Purchase committee.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IN" dirty="0"/>
              <a:t>Evaluation of Financial Quotations by Purchase committee.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IN" dirty="0"/>
              <a:t>Consideration and Recommendation by the Purchase Committee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IN" dirty="0"/>
              <a:t>Approval by the Competent Authority.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IN" dirty="0"/>
              <a:t>Obtaining Performance Security of supplier (if necessary)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IN" dirty="0"/>
              <a:t>Preparation of Purchase Order as per recommendation/approval by Principal/Secretary.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IN" dirty="0"/>
              <a:t>Issue of Purchase / Work Order (contents of work order).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IN" dirty="0"/>
              <a:t>Receipt of goods / availing of services/inspection of goods/installation.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IN" dirty="0"/>
              <a:t>Release of payment.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IN" dirty="0"/>
              <a:t>Enforcement of warranty / guarantee.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39762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sz="4000" b="1" dirty="0" smtClean="0">
                <a:solidFill>
                  <a:srgbClr val="FF0000"/>
                </a:solidFill>
              </a:rPr>
              <a:t>Terms </a:t>
            </a:r>
            <a:r>
              <a:rPr lang="en-IN" sz="4000" b="1" dirty="0">
                <a:solidFill>
                  <a:srgbClr val="FF0000"/>
                </a:solidFill>
              </a:rPr>
              <a:t>and Conditions of the Purchase Order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915400" cy="5638800"/>
          </a:xfrm>
        </p:spPr>
        <p:txBody>
          <a:bodyPr>
            <a:normAutofit/>
          </a:bodyPr>
          <a:lstStyle/>
          <a:p>
            <a:r>
              <a:rPr lang="en-IN" sz="2800" b="1" dirty="0" smtClean="0"/>
              <a:t>Awarding </a:t>
            </a:r>
            <a:r>
              <a:rPr lang="en-IN" sz="2800" b="1" dirty="0"/>
              <a:t>of </a:t>
            </a:r>
            <a:r>
              <a:rPr lang="en-IN" sz="2800" b="1" dirty="0" smtClean="0"/>
              <a:t>contract </a:t>
            </a:r>
          </a:p>
          <a:p>
            <a:r>
              <a:rPr lang="en-IN" sz="2800" b="1" dirty="0"/>
              <a:t>Criteria and Parameters for Purchase through Quotation </a:t>
            </a:r>
            <a:endParaRPr lang="en-IN" sz="2800" b="1" dirty="0" smtClean="0"/>
          </a:p>
          <a:p>
            <a:r>
              <a:rPr lang="en-IN" sz="2800" b="1" dirty="0"/>
              <a:t>Technical Specifications </a:t>
            </a:r>
            <a:endParaRPr lang="en-IN" sz="2800" b="1" dirty="0" smtClean="0"/>
          </a:p>
          <a:p>
            <a:r>
              <a:rPr lang="en-IN" sz="2800" b="1" dirty="0"/>
              <a:t>Delivery Schedule </a:t>
            </a:r>
            <a:endParaRPr lang="en-IN" sz="2800" b="1" dirty="0" smtClean="0"/>
          </a:p>
          <a:p>
            <a:r>
              <a:rPr lang="en-IN" sz="2800" b="1" dirty="0"/>
              <a:t>Payment </a:t>
            </a:r>
            <a:r>
              <a:rPr lang="en-IN" sz="2800" b="1" dirty="0" smtClean="0"/>
              <a:t>terms</a:t>
            </a:r>
          </a:p>
          <a:p>
            <a:r>
              <a:rPr lang="en-IN" sz="2800" b="1" dirty="0"/>
              <a:t>Extension of the Contract </a:t>
            </a:r>
            <a:endParaRPr lang="en-IN" sz="2800" b="1" dirty="0" smtClean="0"/>
          </a:p>
          <a:p>
            <a:r>
              <a:rPr lang="en-IN" sz="2800" b="1" dirty="0"/>
              <a:t>Liquidated Damaged (LD) </a:t>
            </a:r>
            <a:r>
              <a:rPr lang="en-IN" sz="2800" b="1" dirty="0" smtClean="0"/>
              <a:t>Clause</a:t>
            </a:r>
          </a:p>
          <a:p>
            <a:r>
              <a:rPr lang="en-IN" sz="2800" b="1" dirty="0"/>
              <a:t>Validity of the Bid </a:t>
            </a:r>
            <a:endParaRPr lang="en-IN" sz="2800" b="1" dirty="0" smtClean="0"/>
          </a:p>
          <a:p>
            <a:r>
              <a:rPr lang="en-IN" sz="2800" b="1" dirty="0"/>
              <a:t>Indemnity </a:t>
            </a:r>
            <a:endParaRPr lang="en-IN" sz="2800" b="1" dirty="0" smtClean="0"/>
          </a:p>
          <a:p>
            <a:r>
              <a:rPr lang="en-IN" sz="2800" b="1" dirty="0"/>
              <a:t>Annual Maintenance Contract (AMC)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IN" sz="3600" b="1" dirty="0">
                <a:solidFill>
                  <a:srgbClr val="FF0000"/>
                </a:solidFill>
              </a:rPr>
              <a:t>Obsolescence and Write-off </a:t>
            </a:r>
            <a:r>
              <a:rPr lang="en-IN" sz="3600" b="1" dirty="0" smtClean="0">
                <a:solidFill>
                  <a:srgbClr val="FF0000"/>
                </a:solidFill>
              </a:rPr>
              <a:t>Process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/>
              <a:t>The write- off Committee </a:t>
            </a:r>
          </a:p>
          <a:p>
            <a:r>
              <a:rPr lang="en-IN" b="1" dirty="0"/>
              <a:t>General Procedure for writing off the unserviceable Materials/Equipments.</a:t>
            </a:r>
            <a:endParaRPr lang="en-US" dirty="0"/>
          </a:p>
          <a:p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345</Words>
  <Application>Microsoft Office PowerPoint</Application>
  <PresentationFormat>On-screen Show (4:3)</PresentationFormat>
  <Paragraphs>91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K. K. Wagh Education Society Hirabai Haridas Vidyanagri, Amrutdham, Panchvati, Nashik-422003</vt:lpstr>
      <vt:lpstr>Contents</vt:lpstr>
      <vt:lpstr> Commencement, Applicability, Definitions and Objectives </vt:lpstr>
      <vt:lpstr>Slide 4</vt:lpstr>
      <vt:lpstr> Authorities and their Responsibilities </vt:lpstr>
      <vt:lpstr> Modes and Procedure of Procurement </vt:lpstr>
      <vt:lpstr> Quotation Ordering Process </vt:lpstr>
      <vt:lpstr> Terms and Conditions of the Purchase Order </vt:lpstr>
      <vt:lpstr>Obsolescence and Write-off Process</vt:lpstr>
    </vt:vector>
  </TitlesOfParts>
  <Company>KKWAGH IEER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K. K. Wagh Education Society Hirabai Haridas Vidyanagri, Amrutdham, Panchvati, Nashik-422003</dc:title>
  <dc:creator>ASKamble</dc:creator>
  <cp:lastModifiedBy>ASKamble</cp:lastModifiedBy>
  <cp:revision>9</cp:revision>
  <dcterms:created xsi:type="dcterms:W3CDTF">2018-08-14T07:43:00Z</dcterms:created>
  <dcterms:modified xsi:type="dcterms:W3CDTF">2018-08-14T09:38:47Z</dcterms:modified>
</cp:coreProperties>
</file>