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9"/>
  </p:notesMasterIdLst>
  <p:handoutMasterIdLst>
    <p:handoutMasterId r:id="rId20"/>
  </p:handoutMasterIdLst>
  <p:sldIdLst>
    <p:sldId id="314" r:id="rId2"/>
    <p:sldId id="347" r:id="rId3"/>
    <p:sldId id="470" r:id="rId4"/>
    <p:sldId id="476" r:id="rId5"/>
    <p:sldId id="383" r:id="rId6"/>
    <p:sldId id="351" r:id="rId7"/>
    <p:sldId id="423" r:id="rId8"/>
    <p:sldId id="350" r:id="rId9"/>
    <p:sldId id="481" r:id="rId10"/>
    <p:sldId id="449" r:id="rId11"/>
    <p:sldId id="442" r:id="rId12"/>
    <p:sldId id="405" r:id="rId13"/>
    <p:sldId id="454" r:id="rId14"/>
    <p:sldId id="427" r:id="rId15"/>
    <p:sldId id="446" r:id="rId16"/>
    <p:sldId id="482" r:id="rId17"/>
    <p:sldId id="328" r:id="rId18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00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772" autoAdjust="0"/>
  </p:normalViewPr>
  <p:slideViewPr>
    <p:cSldViewPr>
      <p:cViewPr>
        <p:scale>
          <a:sx n="73" d="100"/>
          <a:sy n="73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556E3-C52D-46DE-82CB-FA16D8476D8C}" type="datetimeFigureOut">
              <a:rPr lang="en-IN" smtClean="0"/>
              <a:pPr/>
              <a:t>14-08-2018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8A9C3-F892-4BDB-B40B-A289FB61EA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787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9290F-E6C1-46D7-890B-DB8348088C5F}" type="datetimeFigureOut">
              <a:rPr lang="en-IN" smtClean="0"/>
              <a:pPr/>
              <a:t>14-08-2018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E15E-A93C-4BD5-8B7F-72E1DCD44FA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70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E15E-A93C-4BD5-8B7F-72E1DCD44FA9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5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In aligning</a:t>
            </a:r>
            <a:r>
              <a:rPr lang="en-IN" baseline="0" dirty="0" smtClean="0"/>
              <a:t> with College Vision and Mission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E15E-A93C-4BD5-8B7F-72E1DCD44FA9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22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9299-C074-47A8-8A66-97B2B9DFA51C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1956-CF28-4F27-8115-FF4DC7B88451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9EEE-FF3C-437E-9197-3F9A8191840E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B175-50E9-4CF0-B832-D638FB43702E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CF92-1CF4-45F7-93CC-9D6350E12F5C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1672-98C6-4A8A-8F58-4E6E2BAE081D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E2DF-F15D-4005-9A60-41F1B3A31D93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8D87-63C0-46EC-A06D-D619DF14E13C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A3CB-7092-4799-9A13-4914CAA6F2A8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7A60-D4EE-48C8-8BED-166CA714179F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E1BA-5421-498F-8A70-7319A108CC85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B5947-7528-4C2B-8414-878ABEFA214F}" type="datetime1">
              <a:rPr lang="en-IN" smtClean="0"/>
              <a:pPr/>
              <a:t>14-08-2018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7F7257-6E2B-4156-9918-1A40332B9CAD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olicy-T&amp;P%20Cell%20Version%201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212976"/>
            <a:ext cx="7258000" cy="1285999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  <a:t/>
            </a:r>
            <a:b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</a:br>
            <a: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  <a:t> </a:t>
            </a:r>
            <a:b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</a:br>
            <a:r>
              <a:rPr lang="en-IN" b="1" dirty="0">
                <a:solidFill>
                  <a:schemeClr val="tx1"/>
                </a:solidFill>
                <a:latin typeface="AR CENA" pitchFamily="2" charset="0"/>
              </a:rPr>
              <a:t/>
            </a:r>
            <a:br>
              <a:rPr lang="en-IN" b="1" dirty="0">
                <a:solidFill>
                  <a:schemeClr val="tx1"/>
                </a:solidFill>
                <a:latin typeface="AR CENA" pitchFamily="2" charset="0"/>
              </a:rPr>
            </a:br>
            <a: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  <a:t/>
            </a:r>
            <a:b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</a:br>
            <a:r>
              <a:rPr lang="en-IN" b="1" dirty="0">
                <a:solidFill>
                  <a:schemeClr val="tx1"/>
                </a:solidFill>
                <a:latin typeface="AR CENA" pitchFamily="2" charset="0"/>
              </a:rPr>
              <a:t/>
            </a:r>
            <a:br>
              <a:rPr lang="en-IN" b="1" dirty="0">
                <a:solidFill>
                  <a:schemeClr val="tx1"/>
                </a:solidFill>
                <a:latin typeface="AR CENA" pitchFamily="2" charset="0"/>
              </a:rPr>
            </a:br>
            <a: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  <a:t/>
            </a:r>
            <a:b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</a:br>
            <a: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  <a:t/>
            </a:r>
            <a:br>
              <a:rPr lang="en-IN" b="1" dirty="0" smtClean="0">
                <a:solidFill>
                  <a:schemeClr val="tx1"/>
                </a:solidFill>
                <a:latin typeface="AR CENA" pitchFamily="2" charset="0"/>
              </a:rPr>
            </a:br>
            <a:r>
              <a:rPr lang="en-IN" b="1" dirty="0">
                <a:solidFill>
                  <a:schemeClr val="tx1"/>
                </a:solidFill>
                <a:latin typeface="AR CENA" pitchFamily="2" charset="0"/>
              </a:rPr>
              <a:t/>
            </a:r>
            <a:br>
              <a:rPr lang="en-IN" b="1" dirty="0">
                <a:solidFill>
                  <a:schemeClr val="tx1"/>
                </a:solidFill>
                <a:latin typeface="AR CENA" pitchFamily="2" charset="0"/>
              </a:rPr>
            </a:b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</a:t>
            </a:fld>
            <a:endParaRPr lang="en-IN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2714620"/>
            <a:ext cx="2520280" cy="15121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8596" y="928670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800" b="1" dirty="0">
                <a:latin typeface="Times New Roman" pitchFamily="18" charset="0"/>
                <a:cs typeface="Times New Roman" pitchFamily="18" charset="0"/>
              </a:rPr>
              <a:t>Welcome to </a:t>
            </a:r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NAAC Peer </a:t>
            </a:r>
          </a:p>
          <a:p>
            <a:pPr algn="ctr"/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Team Members</a:t>
            </a:r>
            <a:endParaRPr lang="en-IN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4429132"/>
            <a:ext cx="8399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A.P.J Abdul Kalam Career Development Centre</a:t>
            </a:r>
          </a:p>
          <a:p>
            <a:pPr algn="ctr"/>
            <a:r>
              <a:rPr lang="en-IN" sz="2000" b="1" dirty="0" smtClean="0">
                <a:latin typeface="AR CENA" pitchFamily="2" charset="0"/>
              </a:rPr>
              <a:t>K </a:t>
            </a:r>
            <a:r>
              <a:rPr lang="en-IN" sz="2000" b="1" dirty="0" err="1" smtClean="0">
                <a:latin typeface="AR CENA" pitchFamily="2" charset="0"/>
              </a:rPr>
              <a:t>K</a:t>
            </a:r>
            <a:r>
              <a:rPr lang="en-IN" sz="2000" b="1" dirty="0" smtClean="0">
                <a:latin typeface="AR CENA" pitchFamily="2" charset="0"/>
              </a:rPr>
              <a:t> Wagh Institute of Engineering Education and Research, Panchavati, </a:t>
            </a:r>
            <a:r>
              <a:rPr lang="en-IN" sz="2000" b="1" dirty="0" err="1" smtClean="0">
                <a:latin typeface="AR CENA" pitchFamily="2" charset="0"/>
              </a:rPr>
              <a:t>Nashik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22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1285861"/>
            <a:ext cx="6840760" cy="1855107"/>
          </a:xfrm>
        </p:spPr>
        <p:txBody>
          <a:bodyPr/>
          <a:lstStyle/>
          <a:p>
            <a:r>
              <a:rPr lang="en-IN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Placement </a:t>
            </a:r>
            <a:r>
              <a:rPr lang="en-IN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Policy </a:t>
            </a:r>
            <a:endParaRPr lang="en-IN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4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498080" cy="692696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Placement Activities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/>
          </a:bodyPr>
          <a:lstStyle/>
          <a:p>
            <a:pPr lvl="1" indent="-574675" algn="just">
              <a:lnSpc>
                <a:spcPct val="12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Campus Interview begins in the Month of August of an every academic year and continues up to 18 months for each batch.</a:t>
            </a:r>
          </a:p>
          <a:p>
            <a:pPr lvl="1" indent="-574675" algn="just">
              <a:lnSpc>
                <a:spcPct val="12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Placement Policy</a:t>
            </a:r>
          </a:p>
          <a:p>
            <a:pPr marL="1828800" lvl="3" indent="-520700" algn="just">
              <a:lnSpc>
                <a:spcPct val="120000"/>
              </a:lnSpc>
              <a:buFont typeface="+mj-lt"/>
              <a:buAutoNum type="romanU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One student one Job</a:t>
            </a:r>
          </a:p>
          <a:p>
            <a:pPr marL="1828800" lvl="3" indent="-520700" algn="just">
              <a:lnSpc>
                <a:spcPct val="120000"/>
              </a:lnSpc>
              <a:buFont typeface="+mj-lt"/>
              <a:buAutoNum type="romanU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Dream Company opportunity to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students</a:t>
            </a:r>
          </a:p>
          <a:p>
            <a:pPr marL="1828800" lvl="3" indent="-520700" algn="just">
              <a:lnSpc>
                <a:spcPct val="120000"/>
              </a:lnSpc>
              <a:buFont typeface="+mj-lt"/>
              <a:buAutoNum type="romanU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Another opportunity, if the package difference is more than 3 lacs per year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6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285720" y="623447"/>
            <a:ext cx="867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SOP: Placement Activities</a:t>
            </a:r>
            <a:endParaRPr lang="en-IN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49912"/>
            <a:ext cx="5112568" cy="555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9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543800" cy="2593975"/>
          </a:xfrm>
        </p:spPr>
        <p:txBody>
          <a:bodyPr/>
          <a:lstStyle/>
          <a:p>
            <a:pPr algn="ctr"/>
            <a:r>
              <a:rPr lang="en-IN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Mentoring and Feedback System</a:t>
            </a:r>
            <a:endParaRPr lang="en-IN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4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08912" cy="490066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Students Mentoring through Placed Students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75009"/>
            <a:ext cx="5400600" cy="4653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After the campus interview Google form is created and sent to students for filling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objective of this feedback is to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know: Technical questions/HR, Questions/Suggestion/Dos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and Don'ts  to Juniors for Getting the Job through campus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Interview</a:t>
            </a:r>
          </a:p>
          <a:p>
            <a:pPr>
              <a:lnSpc>
                <a:spcPct val="15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These inputs are shared with the students through TPO Connect and also through email for the preparation</a:t>
            </a: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14</a:t>
            </a:fld>
            <a:endParaRPr lang="en-IN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4864"/>
            <a:ext cx="295232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299693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2160" y="6309320"/>
            <a:ext cx="242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Sample of Google Sheet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620000" cy="490066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Recruiter Feedback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4752528" cy="48440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Feedback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is taken from the Recruiter after the campus interview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objective of this feedback is to: </a:t>
            </a:r>
          </a:p>
          <a:p>
            <a:pPr lvl="2">
              <a:lnSpc>
                <a:spcPct val="150000"/>
              </a:lnSpc>
              <a:buClr>
                <a:schemeClr val="accent3"/>
              </a:buClr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know the present skill sets of the students</a:t>
            </a:r>
          </a:p>
          <a:p>
            <a:pPr lvl="2">
              <a:lnSpc>
                <a:spcPct val="150000"/>
              </a:lnSpc>
              <a:buClr>
                <a:schemeClr val="accent3"/>
              </a:buClr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Satisfactory level of the facilities extended by the T&amp;P Cell.</a:t>
            </a:r>
          </a:p>
          <a:p>
            <a:pPr lvl="2">
              <a:lnSpc>
                <a:spcPct val="150000"/>
              </a:lnSpc>
              <a:buClr>
                <a:schemeClr val="accent3"/>
              </a:buClr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Know open ended suggestions</a:t>
            </a:r>
            <a:r>
              <a:rPr lang="en-IN" sz="2000" dirty="0" smtClean="0"/>
              <a:t> </a:t>
            </a:r>
          </a:p>
          <a:p>
            <a:pPr lvl="1"/>
            <a:endParaRPr lang="en-IN" dirty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15</a:t>
            </a:fld>
            <a:endParaRPr lang="en-IN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372690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6136" y="472514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Sample Feedback Form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/>
                </a:solidFill>
                <a:hlinkClick r:id="rId2" action="ppaction://hlinkfile"/>
              </a:rPr>
              <a:t>T&amp;P Policy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7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17</a:t>
            </a:fld>
            <a:endParaRPr lang="en-IN"/>
          </a:p>
        </p:txBody>
      </p:sp>
      <p:pic>
        <p:nvPicPr>
          <p:cNvPr id="5" name="Picture 4" descr="0bcfac77-f36e-4123-aa15-9cab4441ccc8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5976664" cy="398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11578"/>
              </p:ext>
            </p:extLst>
          </p:nvPr>
        </p:nvGraphicFramePr>
        <p:xfrm>
          <a:off x="0" y="1714486"/>
          <a:ext cx="9144000" cy="48163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2777"/>
                <a:gridCol w="7921223"/>
              </a:tblGrid>
              <a:tr h="11576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Vision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Empowering the students through proper training and career opportunities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049135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Mission</a:t>
                      </a:r>
                      <a:endParaRPr lang="en-US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9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M1: To groom the students meticulously throughout their course for campus interviews and for various career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opportunities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9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M2: To provide placement opportunities to maximum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0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9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M3: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To provide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industries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platform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for getting the skilled manpower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5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M4: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To enhance Industry - Institute interaction for the mutual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benefits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836712"/>
            <a:ext cx="640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Vision and Mission of T&amp;P Cell</a:t>
            </a:r>
            <a:endParaRPr lang="en-IN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4013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319298" cy="64807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00240"/>
            <a:ext cx="8064896" cy="466912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become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effective   link between the job seekers and job providers by building up networking with Industries and Alumni.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ensure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transparency and clarity in the Training and Placement Activities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enhance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employability skills of students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ensure sustainable employment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students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954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066" y="764704"/>
            <a:ext cx="8319868" cy="650612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Organisation Chart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08125"/>
            <a:ext cx="5760640" cy="4945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620000" cy="36004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T&amp;P Staff Coordinators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72928"/>
              </p:ext>
            </p:extLst>
          </p:nvPr>
        </p:nvGraphicFramePr>
        <p:xfrm>
          <a:off x="179513" y="1571612"/>
          <a:ext cx="4321018" cy="46434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15927"/>
                <a:gridCol w="2005091"/>
              </a:tblGrid>
              <a:tr h="51594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Staff</a:t>
                      </a:r>
                      <a:endParaRPr lang="en-IN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Department</a:t>
                      </a:r>
                      <a:endParaRPr lang="en-IN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Vilas</a:t>
                      </a:r>
                      <a:r>
                        <a:rPr lang="en-IN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lvl="1" algn="just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Civil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Suhas</a:t>
                      </a:r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Pandit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Vaishali</a:t>
                      </a:r>
                      <a:r>
                        <a:rPr lang="en-IN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Lele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just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E&amp;TC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Shilpa </a:t>
                      </a:r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Mene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just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Neha </a:t>
                      </a:r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Sharma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lvl="1" algn="just" fontAlgn="b"/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Rutuja</a:t>
                      </a:r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Jadhav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Nikhil </a:t>
                      </a:r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Bhujbal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just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15941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Amol</a:t>
                      </a:r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Sonawane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just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Production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77629"/>
              </p:ext>
            </p:extLst>
          </p:nvPr>
        </p:nvGraphicFramePr>
        <p:xfrm>
          <a:off x="4786314" y="1628799"/>
          <a:ext cx="4143404" cy="458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10764"/>
                <a:gridCol w="1832640"/>
              </a:tblGrid>
              <a:tr h="57252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Staff</a:t>
                      </a:r>
                      <a:endParaRPr lang="en-IN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Department</a:t>
                      </a:r>
                      <a:endParaRPr lang="en-IN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72520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Vijay  </a:t>
                      </a:r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Mawal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2520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Sonali</a:t>
                      </a:r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Akolkar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2520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Omkar</a:t>
                      </a:r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Buwa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2520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Manoj</a:t>
                      </a:r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Sonawane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Mechanical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2520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Praveen</a:t>
                      </a:r>
                      <a:r>
                        <a:rPr lang="en-IN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Surwade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2520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Saurabh </a:t>
                      </a:r>
                      <a:r>
                        <a:rPr lang="en-IN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Ambewadikar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MBA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2520"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Roshan</a:t>
                      </a:r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Gangurde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IN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MCA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91306" cy="72008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Infrastructural Facilities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C:\Users\tpo2016-pc6\Desktop\KKWagh-September-2015\Photos\T&amp;P Cell Photos\DSCN06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3929090" cy="294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44035" name="Picture 3" descr="C:\Users\tpo2016-pc6\Desktop\KKWagh-September-2015\Photos\T&amp;P Cell Photos\DSCN06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46" y="1628800"/>
            <a:ext cx="4000528" cy="286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357" y="4688569"/>
            <a:ext cx="4786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Built up area of 5078 Sq ft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2 Computer Labs with 80 Computers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Video Conferencing Facility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High speed Internet with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speed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240 Mbps and Wi-Fi connectivity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6346" y="4653658"/>
            <a:ext cx="42862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2 Group Discussion Rooms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3 Personnel Interview Rooms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Separate Pantry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Both Gender Washrooms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792088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Activities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772816"/>
            <a:ext cx="4038600" cy="45851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Students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Placement Activities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Students Mentoring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Recruiters’ Feedback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Reaching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out to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Industries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Entrepreneurship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Activities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Abroad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Activities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14810" y="1700808"/>
            <a:ext cx="4176464" cy="496115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Alumni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Institute’s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Social Responsibility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Students Counseling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Facility</a:t>
            </a:r>
          </a:p>
          <a:p>
            <a:pPr>
              <a:lnSpc>
                <a:spcPct val="17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Earn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Learn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Scheme </a:t>
            </a:r>
          </a:p>
          <a:p>
            <a:pPr>
              <a:lnSpc>
                <a:spcPct val="17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17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215370" cy="2593975"/>
          </a:xfrm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Training Policy</a:t>
            </a:r>
            <a:endParaRPr lang="en-IN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3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820472" cy="113124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Trainings flow from  First to Final Year Engineering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124856"/>
              </p:ext>
            </p:extLst>
          </p:nvPr>
        </p:nvGraphicFramePr>
        <p:xfrm>
          <a:off x="107504" y="1916832"/>
          <a:ext cx="8928992" cy="49157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1725"/>
                <a:gridCol w="2863911"/>
                <a:gridCol w="5253356"/>
              </a:tblGrid>
              <a:tr h="376797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The Programme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 come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50719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TPO</a:t>
                      </a:r>
                      <a:r>
                        <a:rPr lang="en-US" sz="18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connect and Expert Seminars/Workshops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are made aware about: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Training and Placement Cell and its activities,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Details of the visiting companies</a:t>
                      </a:r>
                      <a:r>
                        <a:rPr lang="en-US" sz="18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their Eligibility Criteria</a:t>
                      </a:r>
                      <a:endParaRPr lang="en-US" sz="18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Importance of Academic  Marks/Percentage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65939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“Team Building and Motivational” Workshops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are  trained for public speaking, group activity and SWOC</a:t>
                      </a:r>
                      <a:r>
                        <a:rPr lang="en-US" sz="18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Analysis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675165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Structured Training Programs(60 to 70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Hours)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Training  the students for Aptitude Test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and Soft Skills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6300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HR Connect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Making students aware about industry expectations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407807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Company Specific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Training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Preparing Students for Placements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  <a:tr h="6593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Programming skills</a:t>
                      </a:r>
                    </a:p>
                    <a:p>
                      <a:pPr algn="l"/>
                      <a:r>
                        <a:rPr lang="en-US" sz="18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Post selection  training</a:t>
                      </a:r>
                      <a:endParaRPr lang="en-US" sz="1800" b="1" u="sng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Making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industry ready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7257-6E2B-4156-9918-1A40332B9CAD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9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10250</TotalTime>
  <Words>574</Words>
  <Application>Microsoft Office PowerPoint</Application>
  <PresentationFormat>On-screen Show (4:3)</PresentationFormat>
  <Paragraphs>141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         </vt:lpstr>
      <vt:lpstr>PowerPoint Presentation</vt:lpstr>
      <vt:lpstr>Objectives</vt:lpstr>
      <vt:lpstr> Organisation Chart</vt:lpstr>
      <vt:lpstr>T&amp;P Staff Coordinators</vt:lpstr>
      <vt:lpstr>Infrastructural Facilities</vt:lpstr>
      <vt:lpstr>Activities</vt:lpstr>
      <vt:lpstr>Training Policy</vt:lpstr>
      <vt:lpstr>Trainings flow from  First to Final Year Engineering</vt:lpstr>
      <vt:lpstr>Placement Policy </vt:lpstr>
      <vt:lpstr>Placement Activities</vt:lpstr>
      <vt:lpstr>PowerPoint Presentation</vt:lpstr>
      <vt:lpstr>Students Mentoring and Feedback System</vt:lpstr>
      <vt:lpstr>Students Mentoring through Placed Students</vt:lpstr>
      <vt:lpstr>Recruiter Feedback</vt:lpstr>
      <vt:lpstr>T&amp;P Policy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Training and Placement Activities Conducted by T&amp;P Cell of Last three years</dc:title>
  <dc:creator>tpo2016-pc6</dc:creator>
  <cp:lastModifiedBy>tpo2016-pc6</cp:lastModifiedBy>
  <cp:revision>392</cp:revision>
  <cp:lastPrinted>2018-08-10T08:33:47Z</cp:lastPrinted>
  <dcterms:created xsi:type="dcterms:W3CDTF">2016-08-16T09:22:01Z</dcterms:created>
  <dcterms:modified xsi:type="dcterms:W3CDTF">2018-08-14T12:25:48Z</dcterms:modified>
</cp:coreProperties>
</file>