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57" r:id="rId7"/>
    <p:sldId id="269" r:id="rId8"/>
    <p:sldId id="267" r:id="rId9"/>
    <p:sldId id="270" r:id="rId10"/>
    <p:sldId id="271" r:id="rId11"/>
    <p:sldId id="272" r:id="rId12"/>
    <p:sldId id="273" r:id="rId13"/>
    <p:sldId id="274" r:id="rId14"/>
    <p:sldId id="275" r:id="rId15"/>
    <p:sldId id="276" r:id="rId16"/>
    <p:sldId id="277" r:id="rId17"/>
    <p:sldId id="27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BB55F6-3588-4938-A5F0-C632756E9153}"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3245518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BB55F6-3588-4938-A5F0-C632756E9153}"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2040961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BB55F6-3588-4938-A5F0-C632756E9153}"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4125142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BB55F6-3588-4938-A5F0-C632756E9153}"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2903094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BB55F6-3588-4938-A5F0-C632756E9153}"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217730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BB55F6-3588-4938-A5F0-C632756E9153}" type="datetimeFigureOut">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1636252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BB55F6-3588-4938-A5F0-C632756E9153}" type="datetimeFigureOut">
              <a:rPr lang="en-US" smtClean="0"/>
              <a:pPr/>
              <a:t>8/14/2018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1129455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BB55F6-3588-4938-A5F0-C632756E9153}" type="datetimeFigureOut">
              <a:rPr lang="en-US" smtClean="0"/>
              <a:pPr/>
              <a:t>8/14/2018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41913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BB55F6-3588-4938-A5F0-C632756E9153}" type="datetimeFigureOut">
              <a:rPr lang="en-US" smtClean="0"/>
              <a:pPr/>
              <a:t>8/14/2018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3002237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BB55F6-3588-4938-A5F0-C632756E9153}" type="datetimeFigureOut">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173396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BB55F6-3588-4938-A5F0-C632756E9153}" type="datetimeFigureOut">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2834346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BB55F6-3588-4938-A5F0-C632756E9153}" type="datetimeFigureOut">
              <a:rPr lang="en-US" smtClean="0"/>
              <a:pPr/>
              <a:t>8/14/2018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23FC86-5D70-4A00-8234-EBC6CE91C351}" type="slidenum">
              <a:rPr lang="en-US" smtClean="0"/>
              <a:pPr/>
              <a:t>‹#›</a:t>
            </a:fld>
            <a:endParaRPr lang="en-US"/>
          </a:p>
        </p:txBody>
      </p:sp>
    </p:spTree>
    <p:extLst>
      <p:ext uri="{BB962C8B-B14F-4D97-AF65-F5344CB8AC3E}">
        <p14:creationId xmlns="" xmlns:p14="http://schemas.microsoft.com/office/powerpoint/2010/main" val="2689502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518" y="2000240"/>
            <a:ext cx="8458200" cy="1679585"/>
          </a:xfrm>
        </p:spPr>
        <p:txBody>
          <a:bodyPr>
            <a:normAutofit fontScale="90000"/>
          </a:bodyPr>
          <a:lstStyle/>
          <a:p>
            <a:r>
              <a:rPr lang="en-US" sz="3300" b="1" dirty="0" smtClean="0"/>
              <a:t>TRAVELLING ALLOWANCE/ DEARNESS ALLOWANCE POLICY</a:t>
            </a:r>
            <a:r>
              <a:rPr lang="en-US" sz="2200" dirty="0" smtClean="0"/>
              <a:t/>
            </a:r>
            <a:br>
              <a:rPr lang="en-US" sz="2200" dirty="0" smtClean="0"/>
            </a:br>
            <a:r>
              <a:rPr lang="en-US" sz="2200" dirty="0"/>
              <a:t/>
            </a:r>
            <a:br>
              <a:rPr lang="en-US" sz="2200" dirty="0"/>
            </a:br>
            <a:r>
              <a:rPr lang="en-US" dirty="0" smtClean="0"/>
              <a:t/>
            </a:r>
            <a:br>
              <a:rPr lang="en-US" dirty="0" smtClean="0"/>
            </a:br>
            <a:r>
              <a:rPr lang="en-US" sz="2200" b="1" dirty="0" smtClean="0"/>
              <a:t>K.K.WAGH INSTITUTE OF ENGINEERING EDUCATION &amp; RESEARCH</a:t>
            </a:r>
            <a:endParaRPr lang="en-US" sz="2200" b="1" dirty="0"/>
          </a:p>
        </p:txBody>
      </p:sp>
    </p:spTree>
    <p:extLst>
      <p:ext uri="{BB962C8B-B14F-4D97-AF65-F5344CB8AC3E}">
        <p14:creationId xmlns="" xmlns:p14="http://schemas.microsoft.com/office/powerpoint/2010/main" val="249682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 xmlns:p14="http://schemas.microsoft.com/office/powerpoint/2010/main" val="587676558"/>
              </p:ext>
            </p:extLst>
          </p:nvPr>
        </p:nvGraphicFramePr>
        <p:xfrm>
          <a:off x="609600" y="824299"/>
          <a:ext cx="7543800" cy="1904854"/>
        </p:xfrm>
        <a:graphic>
          <a:graphicData uri="http://schemas.openxmlformats.org/drawingml/2006/table">
            <a:tbl>
              <a:tblPr firstRow="1" bandRow="1">
                <a:tableStyleId>{5C22544A-7EE6-4342-B048-85BDC9FD1C3A}</a:tableStyleId>
              </a:tblPr>
              <a:tblGrid>
                <a:gridCol w="1300655"/>
                <a:gridCol w="1560786"/>
                <a:gridCol w="2471244"/>
                <a:gridCol w="2211115"/>
              </a:tblGrid>
              <a:tr h="286910">
                <a:tc>
                  <a:txBody>
                    <a:bodyPr/>
                    <a:lstStyle/>
                    <a:p>
                      <a:r>
                        <a:rPr lang="en-US" sz="1400" kern="1200" dirty="0" err="1" smtClean="0">
                          <a:solidFill>
                            <a:schemeClr val="dk1"/>
                          </a:solidFill>
                          <a:latin typeface="+mn-lt"/>
                          <a:ea typeface="+mn-ea"/>
                          <a:cs typeface="+mn-cs"/>
                        </a:rPr>
                        <a:t>S.No</a:t>
                      </a:r>
                      <a:r>
                        <a:rPr lang="en-US" sz="1400" kern="1200" dirty="0" smtClean="0">
                          <a:solidFill>
                            <a:schemeClr val="dk1"/>
                          </a:solidFill>
                          <a:latin typeface="+mn-lt"/>
                          <a:ea typeface="+mn-ea"/>
                          <a:cs typeface="+mn-cs"/>
                        </a:rPr>
                        <a:t>.</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Timing</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Mode of Transportation</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Fare</a:t>
                      </a:r>
                      <a:endParaRPr lang="en-US" sz="1400" kern="1200" dirty="0">
                        <a:solidFill>
                          <a:schemeClr val="dk1"/>
                        </a:solidFill>
                        <a:latin typeface="+mn-lt"/>
                        <a:ea typeface="+mn-ea"/>
                        <a:cs typeface="+mn-cs"/>
                      </a:endParaRPr>
                    </a:p>
                  </a:txBody>
                  <a:tcPr/>
                </a:tc>
              </a:tr>
              <a:tr h="487748">
                <a:tc>
                  <a:txBody>
                    <a:bodyPr/>
                    <a:lstStyle/>
                    <a:p>
                      <a:r>
                        <a:rPr lang="en-US" sz="1400" kern="1200" dirty="0" smtClean="0">
                          <a:solidFill>
                            <a:schemeClr val="dk1"/>
                          </a:solidFill>
                          <a:latin typeface="+mn-lt"/>
                          <a:ea typeface="+mn-ea"/>
                          <a:cs typeface="+mn-cs"/>
                        </a:rPr>
                        <a:t>1.</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6am to 9:59pm</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City Bus/ Local/ Auto rickshaw/Taxi</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Actual Fare/Max. Rs.60/-</a:t>
                      </a:r>
                      <a:endParaRPr lang="en-US" sz="1400" kern="1200" dirty="0">
                        <a:solidFill>
                          <a:schemeClr val="dk1"/>
                        </a:solidFill>
                        <a:latin typeface="+mn-lt"/>
                        <a:ea typeface="+mn-ea"/>
                        <a:cs typeface="+mn-cs"/>
                      </a:endParaRPr>
                    </a:p>
                  </a:txBody>
                  <a:tcPr/>
                </a:tc>
              </a:tr>
              <a:tr h="540947">
                <a:tc>
                  <a:txBody>
                    <a:bodyPr/>
                    <a:lstStyle/>
                    <a:p>
                      <a:r>
                        <a:rPr lang="en-US" sz="1400" kern="1200" dirty="0" smtClean="0">
                          <a:solidFill>
                            <a:schemeClr val="dk1"/>
                          </a:solidFill>
                          <a:latin typeface="+mn-lt"/>
                          <a:ea typeface="+mn-ea"/>
                          <a:cs typeface="+mn-cs"/>
                        </a:rPr>
                        <a:t>2.</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10pm to 5:59am</a:t>
                      </a:r>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City Bus/ Local/ Auto rickshaw/Taxi</a:t>
                      </a:r>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Actual Fare/Max. Rs80/-</a:t>
                      </a:r>
                      <a:endParaRPr lang="en-US" sz="1400" kern="1200" dirty="0">
                        <a:solidFill>
                          <a:schemeClr val="dk1"/>
                        </a:solidFill>
                        <a:latin typeface="+mn-lt"/>
                        <a:ea typeface="+mn-ea"/>
                        <a:cs typeface="+mn-cs"/>
                      </a:endParaRPr>
                    </a:p>
                  </a:txBody>
                  <a:tcPr/>
                </a:tc>
              </a:tr>
              <a:tr h="540947">
                <a:tc gridSpan="4">
                  <a:txBody>
                    <a:bodyPr/>
                    <a:lstStyle/>
                    <a:p>
                      <a:r>
                        <a:rPr lang="en-US" sz="1400" dirty="0" smtClean="0"/>
                        <a:t>During journey outside</a:t>
                      </a:r>
                      <a:r>
                        <a:rPr lang="en-US" sz="1400" baseline="0" dirty="0" smtClean="0"/>
                        <a:t> Nashik:</a:t>
                      </a:r>
                      <a:r>
                        <a:rPr lang="en-US" sz="1400" dirty="0" smtClean="0"/>
                        <a:t> bus fares, rickshaw fare or taxi fare will be applicable as actuals.</a:t>
                      </a:r>
                    </a:p>
                  </a:txBody>
                  <a:tcPr/>
                </a:tc>
                <a:tc hMerge="1">
                  <a:txBody>
                    <a:bodyPr/>
                    <a:lstStyle/>
                    <a:p>
                      <a:endParaRPr lang="en-US" sz="1400" kern="1200" dirty="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r>
            </a:tbl>
          </a:graphicData>
        </a:graphic>
      </p:graphicFrame>
      <p:sp>
        <p:nvSpPr>
          <p:cNvPr id="5" name="Rectangle 4"/>
          <p:cNvSpPr/>
          <p:nvPr/>
        </p:nvSpPr>
        <p:spPr>
          <a:xfrm>
            <a:off x="624840" y="304800"/>
            <a:ext cx="7315200" cy="369332"/>
          </a:xfrm>
          <a:prstGeom prst="rect">
            <a:avLst/>
          </a:prstGeom>
        </p:spPr>
        <p:txBody>
          <a:bodyPr wrap="square">
            <a:spAutoFit/>
          </a:bodyPr>
          <a:lstStyle/>
          <a:p>
            <a:r>
              <a:rPr lang="en-US" dirty="0" smtClean="0"/>
              <a:t>City</a:t>
            </a:r>
            <a:r>
              <a:rPr lang="en-US" baseline="0" dirty="0" smtClean="0"/>
              <a:t> </a:t>
            </a:r>
            <a:r>
              <a:rPr lang="en-US" dirty="0" smtClean="0"/>
              <a:t>Bus/ Local/ Auto rickshaw/Taxi Fare during Journey</a:t>
            </a:r>
            <a:endParaRPr lang="en-US" dirty="0"/>
          </a:p>
        </p:txBody>
      </p:sp>
    </p:spTree>
    <p:extLst>
      <p:ext uri="{BB962C8B-B14F-4D97-AF65-F5344CB8AC3E}">
        <p14:creationId xmlns="" xmlns:p14="http://schemas.microsoft.com/office/powerpoint/2010/main" val="632150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458200" cy="4983163"/>
          </a:xfrm>
        </p:spPr>
        <p:txBody>
          <a:bodyPr>
            <a:normAutofit/>
          </a:bodyPr>
          <a:lstStyle/>
          <a:p>
            <a:r>
              <a:rPr lang="en-US" sz="1800" dirty="0"/>
              <a:t>While travelling with trustees, fares of Society vehicle or tourist vehicle, Railway( A/C first class- Seating &amp; Sleeper class), A/C bus, Air travel( Economy class) can be used.</a:t>
            </a:r>
          </a:p>
          <a:p>
            <a:r>
              <a:rPr lang="en-US" sz="1800" dirty="0"/>
              <a:t>Tourist vehicle, Railway( A/C first class- Seating &amp; Sleeper class), A/C bus, Air travel( Economy class) bills or tickets have to be submitted.</a:t>
            </a:r>
          </a:p>
          <a:p>
            <a:r>
              <a:rPr lang="en-US" sz="1800" dirty="0"/>
              <a:t>Food allowance as per bills is reimbursed.</a:t>
            </a:r>
          </a:p>
          <a:p>
            <a:r>
              <a:rPr lang="en-US" sz="1800" dirty="0"/>
              <a:t>Accommodation bills of  Government rest house or hotel bills are submitted and reimbursed as actuals.</a:t>
            </a:r>
          </a:p>
          <a:p>
            <a:r>
              <a:rPr lang="en-US" sz="1800" dirty="0"/>
              <a:t>For employees(office staff/driver) travelling with trustees, rates of economy class staying arrangements are considered.</a:t>
            </a:r>
          </a:p>
          <a:p>
            <a:r>
              <a:rPr lang="en-US" sz="1800" dirty="0"/>
              <a:t>Bus fares, rickshaw fare or taxi fare will be applicable as actuals.</a:t>
            </a:r>
          </a:p>
          <a:p>
            <a:r>
              <a:rPr lang="en-US" sz="1800" dirty="0"/>
              <a:t>Bills have to be submitted within three days in prescribed format to Accounts department.</a:t>
            </a:r>
          </a:p>
          <a:p>
            <a:r>
              <a:rPr lang="en-US" sz="1800" dirty="0"/>
              <a:t>While travelling for Official work,  cancelled tickets for bus/train/air fares (Cancellation Charges</a:t>
            </a:r>
            <a:r>
              <a:rPr lang="en-US" sz="1800" dirty="0" smtClean="0"/>
              <a:t>) are reimbursed.</a:t>
            </a:r>
          </a:p>
          <a:p>
            <a:r>
              <a:rPr lang="en-US" sz="1800" dirty="0" smtClean="0"/>
              <a:t>All the above instructions will come in effect from 1/4/2018.</a:t>
            </a:r>
            <a:endParaRPr lang="en-US" sz="2400" dirty="0"/>
          </a:p>
          <a:p>
            <a:endParaRPr lang="en-US" sz="2400" dirty="0"/>
          </a:p>
          <a:p>
            <a:endParaRPr lang="en-US" sz="2400" dirty="0" smtClean="0"/>
          </a:p>
          <a:p>
            <a:endParaRPr lang="en-US" sz="2400" dirty="0" smtClean="0"/>
          </a:p>
        </p:txBody>
      </p:sp>
      <p:sp>
        <p:nvSpPr>
          <p:cNvPr id="4" name="TextBox 3"/>
          <p:cNvSpPr txBox="1"/>
          <p:nvPr/>
        </p:nvSpPr>
        <p:spPr>
          <a:xfrm>
            <a:off x="76200" y="381000"/>
            <a:ext cx="9144000" cy="523220"/>
          </a:xfrm>
          <a:prstGeom prst="rect">
            <a:avLst/>
          </a:prstGeom>
          <a:noFill/>
        </p:spPr>
        <p:txBody>
          <a:bodyPr wrap="square" rtlCol="0">
            <a:spAutoFit/>
          </a:bodyPr>
          <a:lstStyle/>
          <a:p>
            <a:r>
              <a:rPr lang="en-US" sz="2800" b="1" dirty="0" smtClean="0"/>
              <a:t>TA </a:t>
            </a:r>
            <a:r>
              <a:rPr lang="en-US" sz="2800" b="1" dirty="0" smtClean="0"/>
              <a:t>Policy for Employees travelling with Trustees:</a:t>
            </a:r>
            <a:endParaRPr lang="en-US" sz="2800" b="1" dirty="0"/>
          </a:p>
        </p:txBody>
      </p:sp>
    </p:spTree>
    <p:extLst>
      <p:ext uri="{BB962C8B-B14F-4D97-AF65-F5344CB8AC3E}">
        <p14:creationId xmlns="" xmlns:p14="http://schemas.microsoft.com/office/powerpoint/2010/main" val="1949031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534400" cy="5059363"/>
          </a:xfrm>
        </p:spPr>
        <p:txBody>
          <a:bodyPr>
            <a:normAutofit/>
          </a:bodyPr>
          <a:lstStyle/>
          <a:p>
            <a:r>
              <a:rPr lang="en-US" sz="1800" dirty="0" smtClean="0"/>
              <a:t>Secretary of the society and Permanent Principal( Unaided and with a student strength of 2000 &amp; more) </a:t>
            </a:r>
            <a:r>
              <a:rPr lang="en-US" sz="1800" dirty="0" err="1" smtClean="0"/>
              <a:t>w.e.f</a:t>
            </a:r>
            <a:r>
              <a:rPr lang="en-US" sz="1800" dirty="0" smtClean="0"/>
              <a:t> 1/4/2018 following are the rules applicable for TA/DA:</a:t>
            </a:r>
          </a:p>
          <a:p>
            <a:pPr>
              <a:buFont typeface="+mj-lt"/>
              <a:buAutoNum type="arabicPeriod"/>
            </a:pPr>
            <a:r>
              <a:rPr lang="en-US" sz="1800" dirty="0" smtClean="0"/>
              <a:t>With prior permission to Chairman, the Secretary and Principal  can travel abroad once </a:t>
            </a:r>
            <a:r>
              <a:rPr lang="en-US" sz="1800" dirty="0"/>
              <a:t>in a </a:t>
            </a:r>
            <a:r>
              <a:rPr lang="en-US" sz="1800" dirty="0" smtClean="0"/>
              <a:t>year for Research paper/project, visit to Universities or Alumni Meet, Seminar and Conferences, for signing MOU with foreign Universities or delivering a Guest Lecture at </a:t>
            </a:r>
            <a:r>
              <a:rPr lang="en-US" sz="1800" dirty="0"/>
              <a:t>foreign </a:t>
            </a:r>
            <a:r>
              <a:rPr lang="en-US" sz="1800" dirty="0" smtClean="0"/>
              <a:t>Universities.</a:t>
            </a:r>
          </a:p>
          <a:p>
            <a:pPr>
              <a:buFont typeface="+mj-lt"/>
              <a:buAutoNum type="arabicPeriod"/>
            </a:pPr>
            <a:r>
              <a:rPr lang="en-US" sz="1800" dirty="0" smtClean="0"/>
              <a:t>Passport and Visa processing charges have to be borne by Principal and Secretary.</a:t>
            </a:r>
          </a:p>
          <a:p>
            <a:pPr>
              <a:buFont typeface="+mj-lt"/>
              <a:buAutoNum type="arabicPeriod"/>
            </a:pPr>
            <a:r>
              <a:rPr lang="en-US" sz="1800" dirty="0" smtClean="0"/>
              <a:t>For Seminar or Conferences , registration charges up to 40,000/-  can be reimbursed (if food and stay charges are included in registration charges they will not be reimbursed).</a:t>
            </a:r>
          </a:p>
          <a:p>
            <a:pPr>
              <a:buFont typeface="+mj-lt"/>
              <a:buAutoNum type="arabicPeriod"/>
            </a:pPr>
            <a:r>
              <a:rPr lang="en-US" sz="1800" dirty="0" smtClean="0"/>
              <a:t>Bus, railway,  metro or </a:t>
            </a:r>
            <a:r>
              <a:rPr lang="en-US" sz="1800" dirty="0"/>
              <a:t>taxi fare will be applicable as actuals</a:t>
            </a:r>
            <a:r>
              <a:rPr lang="en-US" sz="1800" dirty="0" smtClean="0"/>
              <a:t>.</a:t>
            </a:r>
          </a:p>
          <a:p>
            <a:pPr>
              <a:buFont typeface="+mj-lt"/>
              <a:buAutoNum type="arabicPeriod"/>
            </a:pPr>
            <a:r>
              <a:rPr lang="en-US" sz="1800" dirty="0" smtClean="0"/>
              <a:t>Air travel by economy class only is reimbursed.</a:t>
            </a:r>
            <a:endParaRPr lang="en-US" sz="1800" dirty="0"/>
          </a:p>
          <a:p>
            <a:pPr>
              <a:buFont typeface="+mj-lt"/>
              <a:buAutoNum type="arabicPeriod"/>
            </a:pPr>
            <a:endParaRPr lang="en-US" sz="1800" dirty="0" smtClean="0"/>
          </a:p>
          <a:p>
            <a:pPr>
              <a:buFont typeface="+mj-lt"/>
              <a:buAutoNum type="arabicPeriod"/>
            </a:pPr>
            <a:endParaRPr lang="en-US" sz="1800" dirty="0" smtClean="0"/>
          </a:p>
          <a:p>
            <a:endParaRPr lang="en-US" sz="1800" dirty="0" smtClean="0"/>
          </a:p>
        </p:txBody>
      </p:sp>
      <p:sp>
        <p:nvSpPr>
          <p:cNvPr id="4" name="TextBox 3"/>
          <p:cNvSpPr txBox="1"/>
          <p:nvPr/>
        </p:nvSpPr>
        <p:spPr>
          <a:xfrm>
            <a:off x="0" y="314980"/>
            <a:ext cx="9144000" cy="523220"/>
          </a:xfrm>
          <a:prstGeom prst="rect">
            <a:avLst/>
          </a:prstGeom>
          <a:noFill/>
        </p:spPr>
        <p:txBody>
          <a:bodyPr wrap="square" rtlCol="0">
            <a:spAutoFit/>
          </a:bodyPr>
          <a:lstStyle/>
          <a:p>
            <a:r>
              <a:rPr lang="en-US" sz="2800" b="1" dirty="0" smtClean="0"/>
              <a:t>TA </a:t>
            </a:r>
            <a:r>
              <a:rPr lang="en-US" sz="2800" b="1" dirty="0" smtClean="0"/>
              <a:t>Policy for </a:t>
            </a:r>
            <a:r>
              <a:rPr lang="en-US" sz="2800" b="1" dirty="0" smtClean="0"/>
              <a:t>Secretary</a:t>
            </a:r>
            <a:r>
              <a:rPr lang="en-US" sz="2800" b="1" dirty="0" smtClean="0"/>
              <a:t> </a:t>
            </a:r>
            <a:r>
              <a:rPr lang="en-US" sz="2800" b="1" dirty="0" smtClean="0"/>
              <a:t>and Principal travelling abroad </a:t>
            </a:r>
            <a:r>
              <a:rPr lang="en-US" sz="2800" b="1" dirty="0"/>
              <a:t>:</a:t>
            </a:r>
          </a:p>
        </p:txBody>
      </p:sp>
    </p:spTree>
    <p:extLst>
      <p:ext uri="{BB962C8B-B14F-4D97-AF65-F5344CB8AC3E}">
        <p14:creationId xmlns="" xmlns:p14="http://schemas.microsoft.com/office/powerpoint/2010/main" val="628949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sz="2200" b="1" dirty="0" smtClean="0"/>
              <a:t>Daily Allowance and Hotel Accommodation Reimbursement details: </a:t>
            </a:r>
            <a:endParaRPr lang="en-US" sz="22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992762277"/>
              </p:ext>
            </p:extLst>
          </p:nvPr>
        </p:nvGraphicFramePr>
        <p:xfrm>
          <a:off x="457200" y="914400"/>
          <a:ext cx="8229600" cy="2260600"/>
        </p:xfrm>
        <a:graphic>
          <a:graphicData uri="http://schemas.openxmlformats.org/drawingml/2006/table">
            <a:tbl>
              <a:tblPr firstRow="1" bandRow="1">
                <a:tableStyleId>{5C22544A-7EE6-4342-B048-85BDC9FD1C3A}</a:tableStyleId>
              </a:tblPr>
              <a:tblGrid>
                <a:gridCol w="838200"/>
                <a:gridCol w="2971800"/>
                <a:gridCol w="2209800"/>
                <a:gridCol w="2209800"/>
              </a:tblGrid>
              <a:tr h="370840">
                <a:tc>
                  <a:txBody>
                    <a:bodyPr/>
                    <a:lstStyle/>
                    <a:p>
                      <a:r>
                        <a:rPr lang="en-US" sz="1600" dirty="0" err="1" smtClean="0"/>
                        <a:t>S.No</a:t>
                      </a:r>
                      <a:r>
                        <a:rPr lang="en-US" sz="1600" dirty="0" smtClean="0"/>
                        <a:t>.</a:t>
                      </a:r>
                      <a:endParaRPr lang="en-US" sz="1600" dirty="0"/>
                    </a:p>
                  </a:txBody>
                  <a:tcPr/>
                </a:tc>
                <a:tc>
                  <a:txBody>
                    <a:bodyPr/>
                    <a:lstStyle/>
                    <a:p>
                      <a:r>
                        <a:rPr lang="en-US" sz="1600" dirty="0" smtClean="0"/>
                        <a:t>Place</a:t>
                      </a:r>
                      <a:endParaRPr lang="en-US" sz="1600" dirty="0"/>
                    </a:p>
                  </a:txBody>
                  <a:tcPr/>
                </a:tc>
                <a:tc>
                  <a:txBody>
                    <a:bodyPr/>
                    <a:lstStyle/>
                    <a:p>
                      <a:r>
                        <a:rPr lang="en-US" sz="1600" dirty="0" smtClean="0"/>
                        <a:t>Everyday Allowance (US</a:t>
                      </a:r>
                      <a:r>
                        <a:rPr lang="en-US" sz="1600" baseline="0" dirty="0" smtClean="0"/>
                        <a:t>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Everyday</a:t>
                      </a:r>
                      <a:r>
                        <a:rPr lang="en-US" sz="1600" baseline="0" dirty="0" smtClean="0"/>
                        <a:t> Hotel Stay </a:t>
                      </a:r>
                      <a:r>
                        <a:rPr lang="en-US" sz="1600" dirty="0" smtClean="0"/>
                        <a:t>(US</a:t>
                      </a:r>
                      <a:r>
                        <a:rPr lang="en-US" sz="1600" baseline="0" dirty="0" smtClean="0"/>
                        <a:t> $)</a:t>
                      </a:r>
                      <a:endParaRPr lang="en-US" sz="1600" dirty="0" smtClean="0"/>
                    </a:p>
                    <a:p>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European Countries, South American countries, Japan, America, and Australia or</a:t>
                      </a:r>
                      <a:r>
                        <a:rPr lang="en-US" sz="1600" baseline="0" dirty="0" smtClean="0"/>
                        <a:t> New Zealand</a:t>
                      </a:r>
                      <a:endParaRPr lang="en-US" sz="1600" dirty="0"/>
                    </a:p>
                  </a:txBody>
                  <a:tcPr/>
                </a:tc>
                <a:tc>
                  <a:txBody>
                    <a:bodyPr/>
                    <a:lstStyle/>
                    <a:p>
                      <a:r>
                        <a:rPr lang="en-US" sz="1600" dirty="0" smtClean="0"/>
                        <a:t>114</a:t>
                      </a:r>
                      <a:endParaRPr lang="en-US" sz="1600" dirty="0"/>
                    </a:p>
                  </a:txBody>
                  <a:tcPr/>
                </a:tc>
                <a:tc>
                  <a:txBody>
                    <a:bodyPr/>
                    <a:lstStyle/>
                    <a:p>
                      <a:r>
                        <a:rPr lang="en-US" sz="1600" dirty="0" smtClean="0"/>
                        <a:t>134</a:t>
                      </a:r>
                      <a:endParaRPr lang="en-US" sz="1600" dirty="0"/>
                    </a:p>
                  </a:txBody>
                  <a:tcPr/>
                </a:tc>
              </a:tr>
              <a:tr h="370840">
                <a:tc>
                  <a:txBody>
                    <a:bodyPr/>
                    <a:lstStyle/>
                    <a:p>
                      <a:r>
                        <a:rPr lang="en-US" sz="1600" dirty="0" smtClean="0"/>
                        <a:t>2.</a:t>
                      </a:r>
                      <a:endParaRPr lang="en-US" sz="1600" dirty="0"/>
                    </a:p>
                  </a:txBody>
                  <a:tcPr/>
                </a:tc>
                <a:tc>
                  <a:txBody>
                    <a:bodyPr/>
                    <a:lstStyle/>
                    <a:p>
                      <a:r>
                        <a:rPr lang="en-US" sz="1600" dirty="0" smtClean="0"/>
                        <a:t>Other Countries</a:t>
                      </a:r>
                      <a:endParaRPr lang="en-US" sz="1600" dirty="0"/>
                    </a:p>
                  </a:txBody>
                  <a:tcPr/>
                </a:tc>
                <a:tc>
                  <a:txBody>
                    <a:bodyPr/>
                    <a:lstStyle/>
                    <a:p>
                      <a:r>
                        <a:rPr lang="en-US" sz="1600" dirty="0" smtClean="0"/>
                        <a:t>75</a:t>
                      </a:r>
                      <a:endParaRPr lang="en-US" sz="1600" dirty="0"/>
                    </a:p>
                  </a:txBody>
                  <a:tcPr/>
                </a:tc>
                <a:tc>
                  <a:txBody>
                    <a:bodyPr/>
                    <a:lstStyle/>
                    <a:p>
                      <a:r>
                        <a:rPr lang="en-US" sz="1600" dirty="0" smtClean="0"/>
                        <a:t>100</a:t>
                      </a:r>
                      <a:endParaRPr lang="en-US" sz="1600" dirty="0"/>
                    </a:p>
                  </a:txBody>
                  <a:tcPr/>
                </a:tc>
              </a:tr>
            </a:tbl>
          </a:graphicData>
        </a:graphic>
      </p:graphicFrame>
    </p:spTree>
    <p:extLst>
      <p:ext uri="{BB962C8B-B14F-4D97-AF65-F5344CB8AC3E}">
        <p14:creationId xmlns="" xmlns:p14="http://schemas.microsoft.com/office/powerpoint/2010/main" val="3701861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95400"/>
            <a:ext cx="8610600" cy="5135563"/>
          </a:xfrm>
        </p:spPr>
        <p:txBody>
          <a:bodyPr>
            <a:normAutofit lnSpcReduction="10000"/>
          </a:bodyPr>
          <a:lstStyle/>
          <a:p>
            <a:r>
              <a:rPr lang="en-US" sz="1800" dirty="0" smtClean="0"/>
              <a:t>For the Permanent employees </a:t>
            </a:r>
            <a:r>
              <a:rPr lang="en-US" sz="1800" dirty="0" err="1"/>
              <a:t>w.e.f</a:t>
            </a:r>
            <a:r>
              <a:rPr lang="en-US" sz="1800" dirty="0"/>
              <a:t> 1/4/2018 following are the rules applicable for TA/DA</a:t>
            </a:r>
            <a:r>
              <a:rPr lang="en-US" sz="1800" dirty="0" smtClean="0"/>
              <a:t>:</a:t>
            </a:r>
          </a:p>
          <a:p>
            <a:pPr>
              <a:buFont typeface="+mj-lt"/>
              <a:buAutoNum type="arabicPeriod"/>
            </a:pPr>
            <a:r>
              <a:rPr lang="en-US" sz="1800" dirty="0"/>
              <a:t>With prior permission to Chairman, </a:t>
            </a:r>
            <a:r>
              <a:rPr lang="en-US" sz="1800" dirty="0" smtClean="0"/>
              <a:t>the permanent employees can </a:t>
            </a:r>
            <a:r>
              <a:rPr lang="en-US" sz="1800" dirty="0"/>
              <a:t>travel abroad once in </a:t>
            </a:r>
            <a:r>
              <a:rPr lang="en-US" sz="1800" dirty="0" smtClean="0"/>
              <a:t>three years </a:t>
            </a:r>
            <a:r>
              <a:rPr lang="en-US" sz="1800" dirty="0"/>
              <a:t>for Research paper/project, visit to Universities or Alumni Meet, Seminar and Conferences, for signing MOU with foreign Universities or delivering a Guest Lecture at foreign </a:t>
            </a:r>
            <a:r>
              <a:rPr lang="en-US" sz="1800" dirty="0" smtClean="0"/>
              <a:t>Universities.</a:t>
            </a:r>
          </a:p>
          <a:p>
            <a:pPr>
              <a:buFont typeface="+mj-lt"/>
              <a:buAutoNum type="arabicPeriod"/>
            </a:pPr>
            <a:r>
              <a:rPr lang="en-US" sz="1800" dirty="0"/>
              <a:t>Passport and Visa processing charges have to be borne by </a:t>
            </a:r>
            <a:r>
              <a:rPr lang="en-US" sz="1800" dirty="0" smtClean="0"/>
              <a:t>the employee himself</a:t>
            </a:r>
          </a:p>
          <a:p>
            <a:pPr>
              <a:buFont typeface="+mj-lt"/>
              <a:buAutoNum type="arabicPeriod"/>
            </a:pPr>
            <a:r>
              <a:rPr lang="en-US" sz="1800" dirty="0" smtClean="0"/>
              <a:t>For </a:t>
            </a:r>
            <a:r>
              <a:rPr lang="en-US" sz="1800" dirty="0"/>
              <a:t>Seminar or Conferences , registration charges up to </a:t>
            </a:r>
            <a:r>
              <a:rPr lang="en-US" sz="1800" b="1" dirty="0" smtClean="0"/>
              <a:t>30,000</a:t>
            </a:r>
            <a:r>
              <a:rPr lang="en-US" sz="1800" b="1" dirty="0"/>
              <a:t>/-  </a:t>
            </a:r>
            <a:r>
              <a:rPr lang="en-US" sz="1800" dirty="0"/>
              <a:t>can be reimbursed (if food and stay charges are included in registration charges they will not be reimbursed).</a:t>
            </a:r>
          </a:p>
          <a:p>
            <a:pPr>
              <a:buFont typeface="+mj-lt"/>
              <a:buAutoNum type="arabicPeriod"/>
            </a:pPr>
            <a:r>
              <a:rPr lang="en-US" sz="1800" dirty="0"/>
              <a:t>Bus, railway,  metro or taxi fare will be applicable as actuals.</a:t>
            </a:r>
          </a:p>
          <a:p>
            <a:pPr>
              <a:buFont typeface="+mj-lt"/>
              <a:buAutoNum type="arabicPeriod"/>
            </a:pPr>
            <a:r>
              <a:rPr lang="en-US" sz="1800" dirty="0"/>
              <a:t>Air travel by economy class only is reimbursed</a:t>
            </a:r>
            <a:r>
              <a:rPr lang="en-US" sz="1800" dirty="0" smtClean="0"/>
              <a:t>.</a:t>
            </a:r>
          </a:p>
          <a:p>
            <a:pPr>
              <a:buFont typeface="+mj-lt"/>
              <a:buAutoNum type="arabicPeriod"/>
            </a:pPr>
            <a:r>
              <a:rPr lang="en-US" sz="1800" dirty="0" smtClean="0"/>
              <a:t>It is compulsory to produce air tickets and boarding pass for reimbursement.</a:t>
            </a:r>
          </a:p>
          <a:p>
            <a:pPr>
              <a:buFont typeface="+mj-lt"/>
              <a:buAutoNum type="arabicPeriod"/>
            </a:pPr>
            <a:r>
              <a:rPr lang="en-US" sz="1800" dirty="0"/>
              <a:t>While travelling for Official work,  cancelled tickets for </a:t>
            </a:r>
            <a:r>
              <a:rPr lang="en-US" sz="1800" dirty="0" smtClean="0"/>
              <a:t>air fares</a:t>
            </a:r>
            <a:r>
              <a:rPr lang="en-US" sz="1800" dirty="0"/>
              <a:t>(Cancellation Charges</a:t>
            </a:r>
            <a:r>
              <a:rPr lang="en-US" sz="1800" dirty="0" smtClean="0"/>
              <a:t>)  </a:t>
            </a:r>
            <a:r>
              <a:rPr lang="en-US" sz="1800" dirty="0"/>
              <a:t>are </a:t>
            </a:r>
            <a:r>
              <a:rPr lang="en-US" sz="1800" dirty="0" smtClean="0"/>
              <a:t>reimbursed.</a:t>
            </a:r>
          </a:p>
          <a:p>
            <a:pPr>
              <a:buFont typeface="+mj-lt"/>
              <a:buAutoNum type="arabicPeriod"/>
            </a:pPr>
            <a:r>
              <a:rPr lang="en-US" sz="1800" dirty="0" smtClean="0"/>
              <a:t>Principal should try to claim the reimbursement under UGC/DST/AICTE travel grant as per rules. If grant is received, the same expenses will not be reimbursed by Society.</a:t>
            </a:r>
          </a:p>
          <a:p>
            <a:pPr>
              <a:buFont typeface="+mj-lt"/>
              <a:buAutoNum type="arabicPeriod"/>
            </a:pPr>
            <a:r>
              <a:rPr lang="en-US" sz="1800" dirty="0" smtClean="0"/>
              <a:t>If  Secretary And Principal  are travelling by package tour, no extra reimbursement will be given by Society.</a:t>
            </a:r>
          </a:p>
          <a:p>
            <a:pPr>
              <a:buFont typeface="+mj-lt"/>
              <a:buAutoNum type="arabicPeriod"/>
            </a:pPr>
            <a:endParaRPr lang="en-US" sz="1800" dirty="0"/>
          </a:p>
          <a:p>
            <a:pPr>
              <a:buFont typeface="+mj-lt"/>
              <a:buAutoNum type="arabicPeriod"/>
            </a:pPr>
            <a:endParaRPr lang="en-US" sz="1800" dirty="0" smtClean="0"/>
          </a:p>
          <a:p>
            <a:pPr>
              <a:buFont typeface="+mj-lt"/>
              <a:buAutoNum type="arabicPeriod"/>
            </a:pPr>
            <a:endParaRPr lang="en-US" sz="1800" dirty="0"/>
          </a:p>
          <a:p>
            <a:pPr>
              <a:buFont typeface="+mj-lt"/>
              <a:buAutoNum type="arabicPeriod"/>
            </a:pPr>
            <a:endParaRPr lang="en-US" sz="1800" dirty="0"/>
          </a:p>
        </p:txBody>
      </p:sp>
      <p:sp>
        <p:nvSpPr>
          <p:cNvPr id="4" name="TextBox 3"/>
          <p:cNvSpPr txBox="1"/>
          <p:nvPr/>
        </p:nvSpPr>
        <p:spPr>
          <a:xfrm>
            <a:off x="9144" y="337810"/>
            <a:ext cx="9144000" cy="523220"/>
          </a:xfrm>
          <a:prstGeom prst="rect">
            <a:avLst/>
          </a:prstGeom>
          <a:noFill/>
        </p:spPr>
        <p:txBody>
          <a:bodyPr wrap="square" rtlCol="0">
            <a:spAutoFit/>
          </a:bodyPr>
          <a:lstStyle/>
          <a:p>
            <a:r>
              <a:rPr lang="en-US" sz="2800" b="1" dirty="0" smtClean="0"/>
              <a:t>TA </a:t>
            </a:r>
            <a:r>
              <a:rPr lang="en-US" sz="2800" b="1" dirty="0" smtClean="0"/>
              <a:t>Policy for Employees travelling abroad </a:t>
            </a:r>
            <a:r>
              <a:rPr lang="en-US" sz="2800" b="1" dirty="0"/>
              <a:t>:</a:t>
            </a:r>
          </a:p>
        </p:txBody>
      </p:sp>
    </p:spTree>
    <p:extLst>
      <p:ext uri="{BB962C8B-B14F-4D97-AF65-F5344CB8AC3E}">
        <p14:creationId xmlns="" xmlns:p14="http://schemas.microsoft.com/office/powerpoint/2010/main" val="3785656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48736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200" b="1" smtClean="0"/>
              <a:t>Daily Allowance and Hotel Accommodation Reimbursement details: </a:t>
            </a:r>
            <a:endParaRPr lang="en-US" sz="2200" b="1" dirty="0"/>
          </a:p>
        </p:txBody>
      </p:sp>
      <p:graphicFrame>
        <p:nvGraphicFramePr>
          <p:cNvPr id="5" name="Content Placeholder 3"/>
          <p:cNvGraphicFramePr>
            <a:graphicFrameLocks/>
          </p:cNvGraphicFramePr>
          <p:nvPr>
            <p:extLst>
              <p:ext uri="{D42A27DB-BD31-4B8C-83A1-F6EECF244321}">
                <p14:modId xmlns="" xmlns:p14="http://schemas.microsoft.com/office/powerpoint/2010/main" val="2562248829"/>
              </p:ext>
            </p:extLst>
          </p:nvPr>
        </p:nvGraphicFramePr>
        <p:xfrm>
          <a:off x="457200" y="914400"/>
          <a:ext cx="8229600" cy="2260600"/>
        </p:xfrm>
        <a:graphic>
          <a:graphicData uri="http://schemas.openxmlformats.org/drawingml/2006/table">
            <a:tbl>
              <a:tblPr firstRow="1" bandRow="1">
                <a:tableStyleId>{5C22544A-7EE6-4342-B048-85BDC9FD1C3A}</a:tableStyleId>
              </a:tblPr>
              <a:tblGrid>
                <a:gridCol w="838200"/>
                <a:gridCol w="2971800"/>
                <a:gridCol w="2209800"/>
                <a:gridCol w="2209800"/>
              </a:tblGrid>
              <a:tr h="370840">
                <a:tc>
                  <a:txBody>
                    <a:bodyPr/>
                    <a:lstStyle/>
                    <a:p>
                      <a:r>
                        <a:rPr lang="en-US" sz="1600" dirty="0" err="1" smtClean="0"/>
                        <a:t>S.No</a:t>
                      </a:r>
                      <a:r>
                        <a:rPr lang="en-US" sz="1600" dirty="0" smtClean="0"/>
                        <a:t>.</a:t>
                      </a:r>
                      <a:endParaRPr lang="en-US" sz="1600" dirty="0"/>
                    </a:p>
                  </a:txBody>
                  <a:tcPr/>
                </a:tc>
                <a:tc>
                  <a:txBody>
                    <a:bodyPr/>
                    <a:lstStyle/>
                    <a:p>
                      <a:r>
                        <a:rPr lang="en-US" sz="1600" dirty="0" smtClean="0"/>
                        <a:t>Place</a:t>
                      </a:r>
                      <a:endParaRPr lang="en-US" sz="1600" dirty="0"/>
                    </a:p>
                  </a:txBody>
                  <a:tcPr/>
                </a:tc>
                <a:tc>
                  <a:txBody>
                    <a:bodyPr/>
                    <a:lstStyle/>
                    <a:p>
                      <a:r>
                        <a:rPr lang="en-US" sz="1600" dirty="0" smtClean="0"/>
                        <a:t>Everyday Allowance (US</a:t>
                      </a:r>
                      <a:r>
                        <a:rPr lang="en-US" sz="1600" baseline="0" dirty="0" smtClean="0"/>
                        <a:t>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Everyday</a:t>
                      </a:r>
                      <a:r>
                        <a:rPr lang="en-US" sz="1600" baseline="0" dirty="0" smtClean="0"/>
                        <a:t> Hotel Stay </a:t>
                      </a:r>
                      <a:r>
                        <a:rPr lang="en-US" sz="1600" dirty="0" smtClean="0"/>
                        <a:t>(US</a:t>
                      </a:r>
                      <a:r>
                        <a:rPr lang="en-US" sz="1600" baseline="0" dirty="0" smtClean="0"/>
                        <a:t> $)</a:t>
                      </a:r>
                      <a:endParaRPr lang="en-US" sz="1600" dirty="0" smtClean="0"/>
                    </a:p>
                    <a:p>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European Countries, South American countries, Japan, America, and Australia or</a:t>
                      </a:r>
                      <a:r>
                        <a:rPr lang="en-US" sz="1600" baseline="0" dirty="0" smtClean="0"/>
                        <a:t> New Zealand</a:t>
                      </a:r>
                      <a:endParaRPr lang="en-US" sz="1600" dirty="0"/>
                    </a:p>
                  </a:txBody>
                  <a:tcPr/>
                </a:tc>
                <a:tc>
                  <a:txBody>
                    <a:bodyPr/>
                    <a:lstStyle/>
                    <a:p>
                      <a:r>
                        <a:rPr lang="en-US" sz="1600" dirty="0" smtClean="0"/>
                        <a:t>100</a:t>
                      </a:r>
                      <a:endParaRPr lang="en-US" sz="1600" dirty="0"/>
                    </a:p>
                  </a:txBody>
                  <a:tcPr/>
                </a:tc>
                <a:tc>
                  <a:txBody>
                    <a:bodyPr/>
                    <a:lstStyle/>
                    <a:p>
                      <a:r>
                        <a:rPr lang="en-US" sz="1600" dirty="0" smtClean="0"/>
                        <a:t>120</a:t>
                      </a:r>
                      <a:endParaRPr lang="en-US" sz="1600" dirty="0"/>
                    </a:p>
                  </a:txBody>
                  <a:tcPr/>
                </a:tc>
              </a:tr>
              <a:tr h="370840">
                <a:tc>
                  <a:txBody>
                    <a:bodyPr/>
                    <a:lstStyle/>
                    <a:p>
                      <a:r>
                        <a:rPr lang="en-US" sz="1600" dirty="0" smtClean="0"/>
                        <a:t>2.</a:t>
                      </a:r>
                      <a:endParaRPr lang="en-US" sz="1600" dirty="0"/>
                    </a:p>
                  </a:txBody>
                  <a:tcPr/>
                </a:tc>
                <a:tc>
                  <a:txBody>
                    <a:bodyPr/>
                    <a:lstStyle/>
                    <a:p>
                      <a:r>
                        <a:rPr lang="en-US" sz="1600" dirty="0" smtClean="0"/>
                        <a:t>Other Countries</a:t>
                      </a:r>
                      <a:endParaRPr lang="en-US" sz="1600" dirty="0"/>
                    </a:p>
                  </a:txBody>
                  <a:tcPr/>
                </a:tc>
                <a:tc>
                  <a:txBody>
                    <a:bodyPr/>
                    <a:lstStyle/>
                    <a:p>
                      <a:r>
                        <a:rPr lang="en-US" sz="1600" dirty="0" smtClean="0"/>
                        <a:t>60</a:t>
                      </a:r>
                      <a:endParaRPr lang="en-US" sz="1600" dirty="0"/>
                    </a:p>
                  </a:txBody>
                  <a:tcPr/>
                </a:tc>
                <a:tc>
                  <a:txBody>
                    <a:bodyPr/>
                    <a:lstStyle/>
                    <a:p>
                      <a:r>
                        <a:rPr lang="en-US" sz="1600" dirty="0" smtClean="0"/>
                        <a:t>80</a:t>
                      </a:r>
                      <a:endParaRPr lang="en-US" sz="1600" dirty="0"/>
                    </a:p>
                  </a:txBody>
                  <a:tcPr/>
                </a:tc>
              </a:tr>
            </a:tbl>
          </a:graphicData>
        </a:graphic>
      </p:graphicFrame>
    </p:spTree>
    <p:extLst>
      <p:ext uri="{BB962C8B-B14F-4D97-AF65-F5344CB8AC3E}">
        <p14:creationId xmlns="" xmlns:p14="http://schemas.microsoft.com/office/powerpoint/2010/main" val="602973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Dearness Allowance</a:t>
            </a:r>
            <a:endParaRPr lang="en-IN" dirty="0"/>
          </a:p>
        </p:txBody>
      </p:sp>
      <p:sp>
        <p:nvSpPr>
          <p:cNvPr id="3" name="Content Placeholder 2"/>
          <p:cNvSpPr>
            <a:spLocks noGrp="1"/>
          </p:cNvSpPr>
          <p:nvPr>
            <p:ph idx="1"/>
          </p:nvPr>
        </p:nvSpPr>
        <p:spPr/>
        <p:txBody>
          <a:bodyPr/>
          <a:lstStyle/>
          <a:p>
            <a:r>
              <a:rPr lang="en-US" dirty="0" smtClean="0"/>
              <a:t>DA is given as per the K. K. </a:t>
            </a:r>
            <a:r>
              <a:rPr lang="en-US" dirty="0" err="1" smtClean="0"/>
              <a:t>Wagh</a:t>
            </a:r>
            <a:r>
              <a:rPr lang="en-US" dirty="0" smtClean="0"/>
              <a:t> Education Society’s rule.</a:t>
            </a:r>
          </a:p>
          <a:p>
            <a:r>
              <a:rPr lang="en-US" dirty="0" smtClean="0"/>
              <a:t>Currently the DA is 115%  of Basic + AGP to permanent employees.</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500306"/>
            <a:ext cx="8229600" cy="1143000"/>
          </a:xfrm>
        </p:spPr>
        <p:txBody>
          <a:bodyPr/>
          <a:lstStyle/>
          <a:p>
            <a:r>
              <a:rPr lang="en-US" dirty="0" smtClean="0"/>
              <a:t>THANK YOU</a:t>
            </a:r>
            <a:endParaRPr lang="en-IN" dirty="0"/>
          </a:p>
        </p:txBody>
      </p:sp>
      <p:sp>
        <p:nvSpPr>
          <p:cNvPr id="3" name="Content Placeholder 2"/>
          <p:cNvSpPr>
            <a:spLocks noGrp="1"/>
          </p:cNvSpPr>
          <p:nvPr>
            <p:ph idx="1"/>
          </p:nvPr>
        </p:nvSpPr>
        <p:spPr/>
        <p:txBody>
          <a:bodyPr/>
          <a:lstStyle/>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195072" y="152400"/>
            <a:ext cx="8229600" cy="523220"/>
          </a:xfrm>
          <a:prstGeom prst="rect">
            <a:avLst/>
          </a:prstGeom>
          <a:noFill/>
        </p:spPr>
        <p:txBody>
          <a:bodyPr wrap="square" rtlCol="0">
            <a:spAutoFit/>
          </a:bodyPr>
          <a:lstStyle/>
          <a:p>
            <a:pPr algn="l"/>
            <a:r>
              <a:rPr lang="en-US" sz="2800" b="1" dirty="0" smtClean="0"/>
              <a:t>TA </a:t>
            </a:r>
            <a:r>
              <a:rPr lang="en-US" sz="2800" b="1" dirty="0" smtClean="0"/>
              <a:t>Policy </a:t>
            </a:r>
            <a:r>
              <a:rPr lang="en-US" sz="2800" b="1" dirty="0" smtClean="0"/>
              <a:t>for Secretary:</a:t>
            </a:r>
            <a:endParaRPr lang="en-US" sz="2800" b="1" dirty="0"/>
          </a:p>
        </p:txBody>
      </p:sp>
      <p:sp>
        <p:nvSpPr>
          <p:cNvPr id="6" name="TextBox 5"/>
          <p:cNvSpPr txBox="1"/>
          <p:nvPr/>
        </p:nvSpPr>
        <p:spPr>
          <a:xfrm>
            <a:off x="179832" y="838200"/>
            <a:ext cx="8686800" cy="5755422"/>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They can travel by air, railway, AC second class, ST bus(AC) or by private bus or </a:t>
            </a:r>
            <a:r>
              <a:rPr lang="en-US" sz="1600" dirty="0" err="1" smtClean="0"/>
              <a:t>Shivshai</a:t>
            </a:r>
            <a:r>
              <a:rPr lang="en-US" sz="1600" dirty="0"/>
              <a:t> </a:t>
            </a:r>
            <a:r>
              <a:rPr lang="en-US" sz="1600" dirty="0" smtClean="0"/>
              <a:t>of MSRTC.</a:t>
            </a:r>
          </a:p>
          <a:p>
            <a:pPr marL="285750" indent="-285750">
              <a:buFont typeface="Arial" panose="020B0604020202020204" pitchFamily="34" charset="0"/>
              <a:buChar char="•"/>
            </a:pPr>
            <a:r>
              <a:rPr lang="en-US" sz="1600" dirty="0" smtClean="0"/>
              <a:t>Even they can use Society’s vehicle as per availability or can opt for tourist vehicle.</a:t>
            </a:r>
          </a:p>
          <a:p>
            <a:r>
              <a:rPr lang="en-US" sz="1600" dirty="0" smtClean="0"/>
              <a:t>Note: </a:t>
            </a:r>
          </a:p>
          <a:p>
            <a:r>
              <a:rPr lang="en-US" sz="1600" dirty="0" smtClean="0"/>
              <a:t>1. If an employee is  away from the Institute for less than 6 hours, he/she is not eligible for daily allowance.</a:t>
            </a:r>
          </a:p>
          <a:p>
            <a:r>
              <a:rPr lang="en-US" sz="1600" dirty="0" smtClean="0"/>
              <a:t>2.  If an employee is away from the Institute for more than 6 hours and less than 12 hours,  he/she will be getting 50% of the daily allowance as mentioned  in the table below.</a:t>
            </a:r>
          </a:p>
          <a:p>
            <a:r>
              <a:rPr lang="en-US" sz="1600" dirty="0" smtClean="0"/>
              <a:t>3. If an employee is away from the Institute for more than 12 hours they are entitled to get full daily  allowance.</a:t>
            </a:r>
          </a:p>
          <a:p>
            <a:r>
              <a:rPr lang="en-US" sz="1600" dirty="0" smtClean="0"/>
              <a:t>4. Journey hours to be considered are one hour before and after bus/railway timings.</a:t>
            </a:r>
          </a:p>
          <a:p>
            <a:r>
              <a:rPr lang="en-US" sz="1600" dirty="0" smtClean="0"/>
              <a:t>5. During journey, bus fares, rickshaw fare or taxi fare will be applicable as actuals.</a:t>
            </a:r>
          </a:p>
          <a:p>
            <a:r>
              <a:rPr lang="en-US" sz="1600" dirty="0"/>
              <a:t>6</a:t>
            </a:r>
            <a:r>
              <a:rPr lang="en-US" sz="1600" dirty="0" smtClean="0"/>
              <a:t>. For reimbursement of hotel bills, it have to be submitted compulsorily as actuals.</a:t>
            </a:r>
          </a:p>
          <a:p>
            <a:r>
              <a:rPr lang="en-US" sz="1600" dirty="0" smtClean="0"/>
              <a:t>7. Bills to be reimbursed have to be submitted within three days.</a:t>
            </a:r>
          </a:p>
          <a:p>
            <a:r>
              <a:rPr lang="en-US" sz="1600" dirty="0" smtClean="0"/>
              <a:t>8. For vehicle drivers, daily allowance and food allowance of  250/- is reimbursed accordingly.</a:t>
            </a:r>
          </a:p>
          <a:p>
            <a:r>
              <a:rPr lang="en-US" sz="1600" dirty="0" smtClean="0"/>
              <a:t>9. Two way bus/train tickets of the journey have to be submitted.</a:t>
            </a:r>
          </a:p>
          <a:p>
            <a:r>
              <a:rPr lang="en-US" sz="1600" dirty="0" smtClean="0"/>
              <a:t>10. For travelling by train, Second class –Seating/Sleeper tickets are reimbursed.</a:t>
            </a:r>
          </a:p>
          <a:p>
            <a:r>
              <a:rPr lang="en-US" sz="1600" dirty="0" smtClean="0"/>
              <a:t>11. In case of emergency, </a:t>
            </a:r>
            <a:r>
              <a:rPr lang="en-US" sz="1600" dirty="0" err="1" smtClean="0"/>
              <a:t>tatkal</a:t>
            </a:r>
            <a:r>
              <a:rPr lang="en-US" sz="1600" dirty="0" smtClean="0"/>
              <a:t> reservation fares are reimbursed.</a:t>
            </a:r>
          </a:p>
          <a:p>
            <a:r>
              <a:rPr lang="en-US" sz="1600" dirty="0" smtClean="0"/>
              <a:t>12. Daily allowances and hotel accommodation are not reimbursed for journey within Nashik district but travelling allowances are reimbursed.</a:t>
            </a:r>
          </a:p>
          <a:p>
            <a:r>
              <a:rPr lang="en-US" sz="1600" dirty="0" smtClean="0"/>
              <a:t>13. While travelling for Official work,  cancelled tickets for bus/train/air fares are reimbursed (Cancellation Charges). </a:t>
            </a:r>
          </a:p>
          <a:p>
            <a:endParaRPr lang="en-US" sz="1600" dirty="0"/>
          </a:p>
        </p:txBody>
      </p:sp>
    </p:spTree>
    <p:extLst>
      <p:ext uri="{BB962C8B-B14F-4D97-AF65-F5344CB8AC3E}">
        <p14:creationId xmlns="" xmlns:p14="http://schemas.microsoft.com/office/powerpoint/2010/main" val="1376686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p:cNvGraphicFramePr>
          <p:nvPr>
            <p:extLst>
              <p:ext uri="{D42A27DB-BD31-4B8C-83A1-F6EECF244321}">
                <p14:modId xmlns="" xmlns:p14="http://schemas.microsoft.com/office/powerpoint/2010/main" val="1002769046"/>
              </p:ext>
            </p:extLst>
          </p:nvPr>
        </p:nvGraphicFramePr>
        <p:xfrm>
          <a:off x="685800" y="609600"/>
          <a:ext cx="7391400" cy="2438400"/>
        </p:xfrm>
        <a:graphic>
          <a:graphicData uri="http://schemas.openxmlformats.org/drawingml/2006/table">
            <a:tbl>
              <a:tblPr firstRow="1" bandRow="1">
                <a:tableStyleId>{5C22544A-7EE6-4342-B048-85BDC9FD1C3A}</a:tableStyleId>
              </a:tblPr>
              <a:tblGrid>
                <a:gridCol w="636396"/>
                <a:gridCol w="2784231"/>
                <a:gridCol w="1750088"/>
                <a:gridCol w="2220685"/>
              </a:tblGrid>
              <a:tr h="370840">
                <a:tc>
                  <a:txBody>
                    <a:bodyPr/>
                    <a:lstStyle/>
                    <a:p>
                      <a:pPr algn="ctr"/>
                      <a:r>
                        <a:rPr lang="en-US" sz="1400" dirty="0" err="1" smtClean="0">
                          <a:solidFill>
                            <a:schemeClr val="tx1"/>
                          </a:solidFill>
                        </a:rPr>
                        <a:t>S.No</a:t>
                      </a:r>
                      <a:r>
                        <a:rPr lang="en-US" sz="1400" dirty="0" smtClean="0">
                          <a:solidFill>
                            <a:schemeClr val="tx1"/>
                          </a:solidFill>
                        </a:rPr>
                        <a:t>.</a:t>
                      </a:r>
                      <a:endParaRPr lang="en-US" sz="1400" dirty="0">
                        <a:solidFill>
                          <a:schemeClr val="tx1"/>
                        </a:solidFill>
                      </a:endParaRPr>
                    </a:p>
                  </a:txBody>
                  <a:tcPr/>
                </a:tc>
                <a:tc>
                  <a:txBody>
                    <a:bodyPr/>
                    <a:lstStyle/>
                    <a:p>
                      <a:pPr algn="ctr"/>
                      <a:r>
                        <a:rPr lang="en-US" sz="1400" dirty="0" smtClean="0">
                          <a:solidFill>
                            <a:schemeClr val="tx1"/>
                          </a:solidFill>
                        </a:rPr>
                        <a:t>Place</a:t>
                      </a:r>
                      <a:endParaRPr 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 per day( in </a:t>
                      </a:r>
                      <a:r>
                        <a:rPr lang="en-US" sz="1400" dirty="0" err="1" smtClean="0">
                          <a:solidFill>
                            <a:schemeClr val="tx1"/>
                          </a:solidFill>
                        </a:rPr>
                        <a:t>Rs</a:t>
                      </a:r>
                      <a:r>
                        <a:rPr lang="en-US" sz="1400" dirty="0" smtClean="0">
                          <a:solidFill>
                            <a:schemeClr val="tx1"/>
                          </a:solidFill>
                        </a:rPr>
                        <a:t>.)</a:t>
                      </a:r>
                    </a:p>
                    <a:p>
                      <a:pPr algn="ctr"/>
                      <a:endParaRPr 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Hotel /Accommodation Allowance per day( in </a:t>
                      </a:r>
                      <a:r>
                        <a:rPr lang="en-US" sz="1400" dirty="0" err="1" smtClean="0">
                          <a:solidFill>
                            <a:schemeClr val="tx1"/>
                          </a:solidFill>
                        </a:rPr>
                        <a:t>Rs</a:t>
                      </a:r>
                      <a:r>
                        <a:rPr lang="en-US" sz="1400" dirty="0" smtClean="0">
                          <a:solidFill>
                            <a:schemeClr val="tx1"/>
                          </a:solidFill>
                        </a:rPr>
                        <a:t>.)</a:t>
                      </a:r>
                    </a:p>
                  </a:txBody>
                  <a:tcPr/>
                </a:tc>
              </a:tr>
              <a:tr h="370840">
                <a:tc>
                  <a:txBody>
                    <a:bodyPr/>
                    <a:lstStyle/>
                    <a:p>
                      <a:pPr algn="ctr"/>
                      <a:r>
                        <a:rPr lang="en-US" sz="1400" dirty="0" smtClean="0"/>
                        <a:t>1</a:t>
                      </a:r>
                      <a:endParaRPr lang="en-US" sz="1400" dirty="0"/>
                    </a:p>
                  </a:txBody>
                  <a:tcPr/>
                </a:tc>
                <a:tc>
                  <a:txBody>
                    <a:bodyPr/>
                    <a:lstStyle/>
                    <a:p>
                      <a:r>
                        <a:rPr lang="en-US" sz="1400" dirty="0" err="1" smtClean="0"/>
                        <a:t>Delhi,Calcutta</a:t>
                      </a:r>
                      <a:r>
                        <a:rPr lang="en-US" sz="1400" dirty="0" smtClean="0"/>
                        <a:t>, Chennai, Bangalore, Hyderabad</a:t>
                      </a:r>
                      <a:endParaRPr lang="en-US" sz="1400" dirty="0"/>
                    </a:p>
                  </a:txBody>
                  <a:tcPr/>
                </a:tc>
                <a:tc>
                  <a:txBody>
                    <a:bodyPr/>
                    <a:lstStyle/>
                    <a:p>
                      <a:pPr algn="ctr"/>
                      <a:r>
                        <a:rPr lang="en-US" sz="1400" dirty="0" smtClean="0"/>
                        <a:t>800/- (500/-)</a:t>
                      </a:r>
                      <a:endParaRPr lang="en-US" sz="1400" dirty="0"/>
                    </a:p>
                  </a:txBody>
                  <a:tcPr/>
                </a:tc>
                <a:tc>
                  <a:txBody>
                    <a:bodyPr/>
                    <a:lstStyle/>
                    <a:p>
                      <a:pPr algn="ctr"/>
                      <a:r>
                        <a:rPr lang="en-US" sz="1400" dirty="0" smtClean="0"/>
                        <a:t>3000/- (1000/-)</a:t>
                      </a:r>
                      <a:endParaRPr lang="en-US" sz="1400" dirty="0"/>
                    </a:p>
                  </a:txBody>
                  <a:tcPr/>
                </a:tc>
              </a:tr>
              <a:tr h="370840">
                <a:tc>
                  <a:txBody>
                    <a:bodyPr/>
                    <a:lstStyle/>
                    <a:p>
                      <a:pPr algn="ctr"/>
                      <a:r>
                        <a:rPr lang="en-US" sz="1400" dirty="0" smtClean="0"/>
                        <a:t>2</a:t>
                      </a:r>
                      <a:endParaRPr lang="en-US" sz="1400" dirty="0"/>
                    </a:p>
                  </a:txBody>
                  <a:tcPr/>
                </a:tc>
                <a:tc>
                  <a:txBody>
                    <a:bodyPr/>
                    <a:lstStyle/>
                    <a:p>
                      <a:r>
                        <a:rPr lang="en-US" sz="1400" dirty="0" smtClean="0"/>
                        <a:t>Pune, Mumbai, Nagpur,</a:t>
                      </a:r>
                      <a:r>
                        <a:rPr lang="en-US" sz="1400" baseline="0" dirty="0" smtClean="0"/>
                        <a:t> Aurangabad</a:t>
                      </a:r>
                      <a:endParaRPr lang="en-US" sz="1400" dirty="0"/>
                    </a:p>
                  </a:txBody>
                  <a:tcPr/>
                </a:tc>
                <a:tc>
                  <a:txBody>
                    <a:bodyPr/>
                    <a:lstStyle/>
                    <a:p>
                      <a:pPr algn="ctr"/>
                      <a:r>
                        <a:rPr lang="en-US" sz="1400" dirty="0" smtClean="0"/>
                        <a:t>500/- (350/-)</a:t>
                      </a:r>
                      <a:endParaRPr lang="en-US" sz="1400" dirty="0"/>
                    </a:p>
                  </a:txBody>
                  <a:tcPr/>
                </a:tc>
                <a:tc>
                  <a:txBody>
                    <a:bodyPr/>
                    <a:lstStyle/>
                    <a:p>
                      <a:pPr algn="ctr"/>
                      <a:r>
                        <a:rPr lang="en-US" sz="1400" dirty="0" smtClean="0"/>
                        <a:t>2000/- (800/-)</a:t>
                      </a:r>
                      <a:endParaRPr lang="en-US" sz="1400" dirty="0"/>
                    </a:p>
                  </a:txBody>
                  <a:tcPr/>
                </a:tc>
              </a:tr>
              <a:tr h="350520">
                <a:tc>
                  <a:txBody>
                    <a:bodyPr/>
                    <a:lstStyle/>
                    <a:p>
                      <a:pPr algn="ctr"/>
                      <a:r>
                        <a:rPr lang="en-US" sz="1400" dirty="0" smtClean="0"/>
                        <a:t>3</a:t>
                      </a:r>
                      <a:endParaRPr lang="en-US" sz="1400" dirty="0"/>
                    </a:p>
                  </a:txBody>
                  <a:tcPr/>
                </a:tc>
                <a:tc>
                  <a:txBody>
                    <a:bodyPr/>
                    <a:lstStyle/>
                    <a:p>
                      <a:r>
                        <a:rPr lang="en-US" sz="1400" dirty="0" smtClean="0"/>
                        <a:t>State Capitals</a:t>
                      </a:r>
                      <a:r>
                        <a:rPr lang="en-US" sz="1400" baseline="0" dirty="0" smtClean="0"/>
                        <a:t> &amp; Major Cities in Maharashtra</a:t>
                      </a:r>
                      <a:endParaRPr lang="en-US" sz="1400" dirty="0"/>
                    </a:p>
                  </a:txBody>
                  <a:tcPr/>
                </a:tc>
                <a:tc>
                  <a:txBody>
                    <a:bodyPr/>
                    <a:lstStyle/>
                    <a:p>
                      <a:pPr algn="ctr"/>
                      <a:r>
                        <a:rPr lang="en-US" sz="1400" dirty="0" smtClean="0"/>
                        <a:t>400/- (350/-)</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2000/- (800/-)</a:t>
                      </a:r>
                      <a:endParaRPr lang="en-US" sz="1400" dirty="0"/>
                    </a:p>
                  </a:txBody>
                  <a:tcPr/>
                </a:tc>
              </a:tr>
              <a:tr h="365760">
                <a:tc>
                  <a:txBody>
                    <a:bodyPr/>
                    <a:lstStyle/>
                    <a:p>
                      <a:pPr algn="ctr"/>
                      <a:r>
                        <a:rPr lang="en-US" sz="1400" dirty="0" smtClean="0"/>
                        <a:t>4</a:t>
                      </a:r>
                      <a:endParaRPr lang="en-US" sz="1400" dirty="0"/>
                    </a:p>
                  </a:txBody>
                  <a:tcPr/>
                </a:tc>
                <a:tc>
                  <a:txBody>
                    <a:bodyPr/>
                    <a:lstStyle/>
                    <a:p>
                      <a:r>
                        <a:rPr lang="en-US" sz="1400" dirty="0" smtClean="0"/>
                        <a:t>Other Places</a:t>
                      </a:r>
                      <a:endParaRPr lang="en-US" sz="1400" dirty="0"/>
                    </a:p>
                  </a:txBody>
                  <a:tcPr/>
                </a:tc>
                <a:tc>
                  <a:txBody>
                    <a:bodyPr/>
                    <a:lstStyle/>
                    <a:p>
                      <a:pPr algn="ctr"/>
                      <a:r>
                        <a:rPr lang="en-US" sz="1400" dirty="0" smtClean="0"/>
                        <a:t>350/- (300/-)</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1000/- (500/-)</a:t>
                      </a:r>
                      <a:endParaRPr lang="en-US" sz="1400" dirty="0"/>
                    </a:p>
                  </a:txBody>
                  <a:tcPr/>
                </a:tc>
              </a:tr>
            </a:tbl>
          </a:graphicData>
        </a:graphic>
      </p:graphicFrame>
      <p:graphicFrame>
        <p:nvGraphicFramePr>
          <p:cNvPr id="6" name="Content Placeholder 3"/>
          <p:cNvGraphicFramePr>
            <a:graphicFrameLocks noGrp="1"/>
          </p:cNvGraphicFramePr>
          <p:nvPr>
            <p:ph idx="1"/>
            <p:extLst>
              <p:ext uri="{D42A27DB-BD31-4B8C-83A1-F6EECF244321}">
                <p14:modId xmlns="" xmlns:p14="http://schemas.microsoft.com/office/powerpoint/2010/main" val="222949538"/>
              </p:ext>
            </p:extLst>
          </p:nvPr>
        </p:nvGraphicFramePr>
        <p:xfrm>
          <a:off x="609600" y="3810000"/>
          <a:ext cx="7543800" cy="2209836"/>
        </p:xfrm>
        <a:graphic>
          <a:graphicData uri="http://schemas.openxmlformats.org/drawingml/2006/table">
            <a:tbl>
              <a:tblPr firstRow="1" bandRow="1">
                <a:tableStyleId>{5C22544A-7EE6-4342-B048-85BDC9FD1C3A}</a:tableStyleId>
              </a:tblPr>
              <a:tblGrid>
                <a:gridCol w="1300655"/>
                <a:gridCol w="1560786"/>
                <a:gridCol w="2471244"/>
                <a:gridCol w="2211115"/>
              </a:tblGrid>
              <a:tr h="332130">
                <a:tc>
                  <a:txBody>
                    <a:bodyPr/>
                    <a:lstStyle/>
                    <a:p>
                      <a:r>
                        <a:rPr lang="en-US" sz="1400" kern="1200" dirty="0" err="1" smtClean="0">
                          <a:solidFill>
                            <a:schemeClr val="dk1"/>
                          </a:solidFill>
                          <a:latin typeface="+mn-lt"/>
                          <a:ea typeface="+mn-ea"/>
                          <a:cs typeface="+mn-cs"/>
                        </a:rPr>
                        <a:t>S.No</a:t>
                      </a:r>
                      <a:r>
                        <a:rPr lang="en-US" sz="1400" kern="1200" dirty="0" smtClean="0">
                          <a:solidFill>
                            <a:schemeClr val="dk1"/>
                          </a:solidFill>
                          <a:latin typeface="+mn-lt"/>
                          <a:ea typeface="+mn-ea"/>
                          <a:cs typeface="+mn-cs"/>
                        </a:rPr>
                        <a:t>.</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Timing</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Mode of Transportation</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Fare</a:t>
                      </a:r>
                      <a:endParaRPr lang="en-US" sz="1400" kern="1200" dirty="0">
                        <a:solidFill>
                          <a:schemeClr val="dk1"/>
                        </a:solidFill>
                        <a:latin typeface="+mn-lt"/>
                        <a:ea typeface="+mn-ea"/>
                        <a:cs typeface="+mn-cs"/>
                      </a:endParaRPr>
                    </a:p>
                  </a:txBody>
                  <a:tcPr/>
                </a:tc>
              </a:tr>
              <a:tr h="454955">
                <a:tc>
                  <a:txBody>
                    <a:bodyPr/>
                    <a:lstStyle/>
                    <a:p>
                      <a:r>
                        <a:rPr lang="en-US" sz="1400" kern="1200" dirty="0" smtClean="0">
                          <a:solidFill>
                            <a:schemeClr val="dk1"/>
                          </a:solidFill>
                          <a:latin typeface="+mn-lt"/>
                          <a:ea typeface="+mn-ea"/>
                          <a:cs typeface="+mn-cs"/>
                        </a:rPr>
                        <a:t>1.</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5am to 9:59pm</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City Bus/ Local/ Auto rickshaw/Taxi</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Actual Fare/Max. Rs.100/-</a:t>
                      </a:r>
                      <a:endParaRPr lang="en-US" sz="1400" kern="1200" dirty="0">
                        <a:solidFill>
                          <a:schemeClr val="dk1"/>
                        </a:solidFill>
                        <a:latin typeface="+mn-lt"/>
                        <a:ea typeface="+mn-ea"/>
                        <a:cs typeface="+mn-cs"/>
                      </a:endParaRPr>
                    </a:p>
                  </a:txBody>
                  <a:tcPr/>
                </a:tc>
              </a:tr>
              <a:tr h="642289">
                <a:tc>
                  <a:txBody>
                    <a:bodyPr/>
                    <a:lstStyle/>
                    <a:p>
                      <a:r>
                        <a:rPr lang="en-US" sz="1400" kern="1200" dirty="0" smtClean="0">
                          <a:solidFill>
                            <a:schemeClr val="dk1"/>
                          </a:solidFill>
                          <a:latin typeface="+mn-lt"/>
                          <a:ea typeface="+mn-ea"/>
                          <a:cs typeface="+mn-cs"/>
                        </a:rPr>
                        <a:t>2.</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10pm to 5:59am</a:t>
                      </a:r>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City Bus/ Local/ Auto rickshaw/Taxi</a:t>
                      </a:r>
                    </a:p>
                    <a:p>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Actual Fare/Max. Rs.150/-</a:t>
                      </a:r>
                    </a:p>
                    <a:p>
                      <a:endParaRPr lang="en-US" sz="1400" kern="1200" dirty="0">
                        <a:solidFill>
                          <a:schemeClr val="dk1"/>
                        </a:solidFill>
                        <a:latin typeface="+mn-lt"/>
                        <a:ea typeface="+mn-ea"/>
                        <a:cs typeface="+mn-cs"/>
                      </a:endParaRPr>
                    </a:p>
                  </a:txBody>
                  <a:tcPr/>
                </a:tc>
              </a:tr>
              <a:tr h="628026">
                <a:tc gridSpan="4">
                  <a:txBody>
                    <a:bodyPr/>
                    <a:lstStyle/>
                    <a:p>
                      <a:r>
                        <a:rPr lang="en-US" sz="1400" dirty="0" smtClean="0"/>
                        <a:t>During journey outside</a:t>
                      </a:r>
                      <a:r>
                        <a:rPr lang="en-US" sz="1400" baseline="0" dirty="0" smtClean="0"/>
                        <a:t> Nashik:</a:t>
                      </a:r>
                      <a:r>
                        <a:rPr lang="en-US" sz="1400" dirty="0" smtClean="0"/>
                        <a:t> bus fares, rickshaw fare or taxi fare will be applicable as actuals.</a:t>
                      </a:r>
                    </a:p>
                  </a:txBody>
                  <a:tcPr/>
                </a:tc>
                <a:tc hMerge="1">
                  <a:txBody>
                    <a:bodyPr/>
                    <a:lstStyle/>
                    <a:p>
                      <a:endParaRPr lang="en-US" sz="1400" kern="1200" dirty="0">
                        <a:solidFill>
                          <a:schemeClr val="dk1"/>
                        </a:solidFill>
                        <a:latin typeface="+mn-lt"/>
                        <a:ea typeface="+mn-ea"/>
                        <a:cs typeface="+mn-cs"/>
                      </a:endParaRPr>
                    </a:p>
                  </a:txBody>
                  <a:tcPr/>
                </a:tc>
                <a:tc hMerge="1">
                  <a:txBody>
                    <a:bodyPr/>
                    <a:lstStyle/>
                    <a:p>
                      <a:endParaRPr lang="en-US" sz="1400" kern="1200" dirty="0">
                        <a:solidFill>
                          <a:schemeClr val="dk1"/>
                        </a:solidFill>
                        <a:latin typeface="+mn-lt"/>
                        <a:ea typeface="+mn-ea"/>
                        <a:cs typeface="+mn-cs"/>
                      </a:endParaRPr>
                    </a:p>
                  </a:txBody>
                  <a:tcPr/>
                </a:tc>
                <a:tc hMerge="1">
                  <a:txBody>
                    <a:bodyPr/>
                    <a:lstStyle/>
                    <a:p>
                      <a:endParaRPr lang="en-US" sz="1400" kern="1200" dirty="0">
                        <a:solidFill>
                          <a:schemeClr val="dk1"/>
                        </a:solidFill>
                        <a:latin typeface="+mn-lt"/>
                        <a:ea typeface="+mn-ea"/>
                        <a:cs typeface="+mn-cs"/>
                      </a:endParaRPr>
                    </a:p>
                  </a:txBody>
                  <a:tcPr/>
                </a:tc>
              </a:tr>
            </a:tbl>
          </a:graphicData>
        </a:graphic>
      </p:graphicFrame>
      <p:sp>
        <p:nvSpPr>
          <p:cNvPr id="7" name="Rectangle 6"/>
          <p:cNvSpPr/>
          <p:nvPr/>
        </p:nvSpPr>
        <p:spPr>
          <a:xfrm>
            <a:off x="624840" y="3290501"/>
            <a:ext cx="7315200" cy="369332"/>
          </a:xfrm>
          <a:prstGeom prst="rect">
            <a:avLst/>
          </a:prstGeom>
        </p:spPr>
        <p:txBody>
          <a:bodyPr wrap="square">
            <a:spAutoFit/>
          </a:bodyPr>
          <a:lstStyle/>
          <a:p>
            <a:r>
              <a:rPr lang="en-US" dirty="0" smtClean="0"/>
              <a:t>City</a:t>
            </a:r>
            <a:r>
              <a:rPr lang="en-US" baseline="0" dirty="0" smtClean="0"/>
              <a:t> </a:t>
            </a:r>
            <a:r>
              <a:rPr lang="en-US" dirty="0" smtClean="0"/>
              <a:t>Bus/ Local/ Auto rickshaw/Taxi Fare during Journey</a:t>
            </a:r>
            <a:endParaRPr lang="en-US" dirty="0"/>
          </a:p>
        </p:txBody>
      </p:sp>
      <p:sp>
        <p:nvSpPr>
          <p:cNvPr id="8" name="Rectangle 7"/>
          <p:cNvSpPr/>
          <p:nvPr/>
        </p:nvSpPr>
        <p:spPr>
          <a:xfrm>
            <a:off x="624840" y="152400"/>
            <a:ext cx="7315200" cy="369332"/>
          </a:xfrm>
          <a:prstGeom prst="rect">
            <a:avLst/>
          </a:prstGeom>
        </p:spPr>
        <p:txBody>
          <a:bodyPr wrap="square">
            <a:spAutoFit/>
          </a:bodyPr>
          <a:lstStyle/>
          <a:p>
            <a:r>
              <a:rPr lang="en-US" dirty="0" smtClean="0"/>
              <a:t>Daily and Hotel Accommodation Allowances details: </a:t>
            </a:r>
            <a:endParaRPr lang="en-US" dirty="0"/>
          </a:p>
        </p:txBody>
      </p:sp>
    </p:spTree>
    <p:extLst>
      <p:ext uri="{BB962C8B-B14F-4D97-AF65-F5344CB8AC3E}">
        <p14:creationId xmlns="" xmlns:p14="http://schemas.microsoft.com/office/powerpoint/2010/main" val="385467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5468" y="314980"/>
            <a:ext cx="7391400" cy="523220"/>
          </a:xfrm>
          <a:prstGeom prst="rect">
            <a:avLst/>
          </a:prstGeom>
          <a:noFill/>
        </p:spPr>
        <p:txBody>
          <a:bodyPr wrap="square" rtlCol="0">
            <a:spAutoFit/>
          </a:bodyPr>
          <a:lstStyle/>
          <a:p>
            <a:r>
              <a:rPr lang="en-US" sz="2800" b="1" dirty="0" smtClean="0"/>
              <a:t>TA </a:t>
            </a:r>
            <a:r>
              <a:rPr lang="en-US" sz="2800" b="1" dirty="0" smtClean="0"/>
              <a:t>Policy for Principal:</a:t>
            </a:r>
            <a:endParaRPr lang="en-US" sz="2800" b="1" dirty="0"/>
          </a:p>
        </p:txBody>
      </p:sp>
      <p:sp>
        <p:nvSpPr>
          <p:cNvPr id="6" name="TextBox 5"/>
          <p:cNvSpPr txBox="1"/>
          <p:nvPr/>
        </p:nvSpPr>
        <p:spPr>
          <a:xfrm>
            <a:off x="179832" y="838200"/>
            <a:ext cx="8686800" cy="6001643"/>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They can be travel by air, railway, AC second class, ST bus(AC) or by private bus or </a:t>
            </a:r>
            <a:r>
              <a:rPr lang="en-US" sz="1600" dirty="0" err="1" smtClean="0"/>
              <a:t>Shivshai</a:t>
            </a:r>
            <a:r>
              <a:rPr lang="en-US" sz="1600" dirty="0"/>
              <a:t> </a:t>
            </a:r>
            <a:r>
              <a:rPr lang="en-US" sz="1600" dirty="0" smtClean="0"/>
              <a:t>of MSRTC.</a:t>
            </a:r>
          </a:p>
          <a:p>
            <a:pPr marL="285750" indent="-285750">
              <a:buFont typeface="Arial" panose="020B0604020202020204" pitchFamily="34" charset="0"/>
              <a:buChar char="•"/>
            </a:pPr>
            <a:r>
              <a:rPr lang="en-US" sz="1600" dirty="0" smtClean="0"/>
              <a:t>Even they can use Society’s vehicle as per availability or can opt for tourist vehicle.</a:t>
            </a:r>
          </a:p>
          <a:p>
            <a:pPr marL="285750" indent="-285750">
              <a:buFont typeface="Arial" panose="020B0604020202020204" pitchFamily="34" charset="0"/>
              <a:buChar char="•"/>
            </a:pPr>
            <a:r>
              <a:rPr lang="en-US" sz="1600" b="1" dirty="0" smtClean="0"/>
              <a:t>For their own vehicle, travelling allowance 9/- per kilometer is given.</a:t>
            </a:r>
          </a:p>
          <a:p>
            <a:pPr marL="285750" indent="-285750">
              <a:buFont typeface="Arial" panose="020B0604020202020204" pitchFamily="34" charset="0"/>
              <a:buChar char="•"/>
            </a:pPr>
            <a:endParaRPr lang="en-US" sz="1600" dirty="0" smtClean="0"/>
          </a:p>
          <a:p>
            <a:r>
              <a:rPr lang="en-US" sz="1600" dirty="0" smtClean="0"/>
              <a:t>Note: </a:t>
            </a:r>
          </a:p>
          <a:p>
            <a:r>
              <a:rPr lang="en-US" sz="1600" dirty="0" smtClean="0"/>
              <a:t>1. If an employee is  away from the Institute for less than 6 hours, he/she is not eligible for daily allowance.</a:t>
            </a:r>
          </a:p>
          <a:p>
            <a:r>
              <a:rPr lang="en-US" sz="1600" dirty="0" smtClean="0"/>
              <a:t>2.  If an employee is away from the Institute for more than 6 hours and less than 12 hours,  he/she will be getting 50% of the daily allowance as mentioned  in the table below.</a:t>
            </a:r>
          </a:p>
          <a:p>
            <a:r>
              <a:rPr lang="en-US" sz="1600" dirty="0" smtClean="0"/>
              <a:t>3. If an employee is away from the Institute for more than 12 hours they are entitled to get full daily  allowance.</a:t>
            </a:r>
          </a:p>
          <a:p>
            <a:r>
              <a:rPr lang="en-US" sz="1600" dirty="0" smtClean="0"/>
              <a:t>4. Journey hours to be considered are one hour before and after bus/railway timings.</a:t>
            </a:r>
          </a:p>
          <a:p>
            <a:r>
              <a:rPr lang="en-US" sz="1600" dirty="0" smtClean="0"/>
              <a:t>5. During journey, bus fares, rickshaw fare or taxi fare will be applicable as actuals.</a:t>
            </a:r>
          </a:p>
          <a:p>
            <a:r>
              <a:rPr lang="en-US" sz="1600" dirty="0"/>
              <a:t>6</a:t>
            </a:r>
            <a:r>
              <a:rPr lang="en-US" sz="1600" dirty="0" smtClean="0"/>
              <a:t>. For reimbursement of hotel bills, it have to be submitted compulsorily as actuals.</a:t>
            </a:r>
          </a:p>
          <a:p>
            <a:r>
              <a:rPr lang="en-US" sz="1600" dirty="0" smtClean="0"/>
              <a:t>7. Bills to be reimbursed have to be submitted within three days.</a:t>
            </a:r>
          </a:p>
          <a:p>
            <a:r>
              <a:rPr lang="en-US" sz="1600" dirty="0" smtClean="0"/>
              <a:t>8. For vehicle drivers, daily allowance and food allowance of  250/- is reimbursed accordingly.</a:t>
            </a:r>
          </a:p>
          <a:p>
            <a:r>
              <a:rPr lang="en-US" sz="1600" dirty="0" smtClean="0"/>
              <a:t>9. Two way bus/train tickets of the journey have to be submitted.</a:t>
            </a:r>
          </a:p>
          <a:p>
            <a:r>
              <a:rPr lang="en-US" sz="1600" dirty="0" smtClean="0"/>
              <a:t>10. For travelling by train, Second class –Seating/Sleeper tickets are reimbursed.</a:t>
            </a:r>
          </a:p>
          <a:p>
            <a:r>
              <a:rPr lang="en-US" sz="1600" dirty="0" smtClean="0"/>
              <a:t>11. In case of emergency, </a:t>
            </a:r>
            <a:r>
              <a:rPr lang="en-US" sz="1600" dirty="0" err="1" smtClean="0"/>
              <a:t>tatkal</a:t>
            </a:r>
            <a:r>
              <a:rPr lang="en-US" sz="1600" dirty="0" smtClean="0"/>
              <a:t> reservation fares are reimbursed.</a:t>
            </a:r>
          </a:p>
          <a:p>
            <a:r>
              <a:rPr lang="en-US" sz="1600" dirty="0" smtClean="0"/>
              <a:t>12. Daily allowances and hotel accommodation are not reimbursed for journey within Nashik district but travelling allowances are reimbursed.</a:t>
            </a:r>
          </a:p>
          <a:p>
            <a:r>
              <a:rPr lang="en-US" sz="1600" dirty="0" smtClean="0"/>
              <a:t>13. While travelling for Official work,  cancelled tickets for bus/train/air fares are reimbursed (Cancellation Charges). </a:t>
            </a:r>
            <a:endParaRPr lang="en-US" sz="1600" dirty="0"/>
          </a:p>
        </p:txBody>
      </p:sp>
    </p:spTree>
    <p:extLst>
      <p:ext uri="{BB962C8B-B14F-4D97-AF65-F5344CB8AC3E}">
        <p14:creationId xmlns="" xmlns:p14="http://schemas.microsoft.com/office/powerpoint/2010/main" val="2953554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p:cNvGraphicFramePr>
          <p:nvPr>
            <p:extLst>
              <p:ext uri="{D42A27DB-BD31-4B8C-83A1-F6EECF244321}">
                <p14:modId xmlns="" xmlns:p14="http://schemas.microsoft.com/office/powerpoint/2010/main" val="363031376"/>
              </p:ext>
            </p:extLst>
          </p:nvPr>
        </p:nvGraphicFramePr>
        <p:xfrm>
          <a:off x="685800" y="609600"/>
          <a:ext cx="7391400" cy="2438400"/>
        </p:xfrm>
        <a:graphic>
          <a:graphicData uri="http://schemas.openxmlformats.org/drawingml/2006/table">
            <a:tbl>
              <a:tblPr firstRow="1" bandRow="1">
                <a:tableStyleId>{5C22544A-7EE6-4342-B048-85BDC9FD1C3A}</a:tableStyleId>
              </a:tblPr>
              <a:tblGrid>
                <a:gridCol w="636396"/>
                <a:gridCol w="2784231"/>
                <a:gridCol w="1750088"/>
                <a:gridCol w="2220685"/>
              </a:tblGrid>
              <a:tr h="370840">
                <a:tc>
                  <a:txBody>
                    <a:bodyPr/>
                    <a:lstStyle/>
                    <a:p>
                      <a:pPr algn="ctr"/>
                      <a:r>
                        <a:rPr lang="en-US" sz="1400" dirty="0" err="1" smtClean="0">
                          <a:solidFill>
                            <a:schemeClr val="tx1"/>
                          </a:solidFill>
                        </a:rPr>
                        <a:t>S.No</a:t>
                      </a:r>
                      <a:r>
                        <a:rPr lang="en-US" sz="1400" dirty="0" smtClean="0">
                          <a:solidFill>
                            <a:schemeClr val="tx1"/>
                          </a:solidFill>
                        </a:rPr>
                        <a:t>.</a:t>
                      </a:r>
                      <a:endParaRPr lang="en-US" sz="1400" dirty="0">
                        <a:solidFill>
                          <a:schemeClr val="tx1"/>
                        </a:solidFill>
                      </a:endParaRPr>
                    </a:p>
                  </a:txBody>
                  <a:tcPr/>
                </a:tc>
                <a:tc>
                  <a:txBody>
                    <a:bodyPr/>
                    <a:lstStyle/>
                    <a:p>
                      <a:pPr algn="ctr"/>
                      <a:r>
                        <a:rPr lang="en-US" sz="1400" dirty="0" smtClean="0">
                          <a:solidFill>
                            <a:schemeClr val="tx1"/>
                          </a:solidFill>
                        </a:rPr>
                        <a:t>Place</a:t>
                      </a:r>
                      <a:endParaRPr 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 per day( in </a:t>
                      </a:r>
                      <a:r>
                        <a:rPr lang="en-US" sz="1400" dirty="0" err="1" smtClean="0">
                          <a:solidFill>
                            <a:schemeClr val="tx1"/>
                          </a:solidFill>
                        </a:rPr>
                        <a:t>Rs</a:t>
                      </a:r>
                      <a:r>
                        <a:rPr lang="en-US" sz="1400" dirty="0" smtClean="0">
                          <a:solidFill>
                            <a:schemeClr val="tx1"/>
                          </a:solidFill>
                        </a:rPr>
                        <a:t>.)</a:t>
                      </a:r>
                    </a:p>
                    <a:p>
                      <a:pPr algn="ctr"/>
                      <a:endParaRPr 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Hotel /Accommodation Allowance per day( in </a:t>
                      </a:r>
                      <a:r>
                        <a:rPr lang="en-US" sz="1400" dirty="0" err="1" smtClean="0">
                          <a:solidFill>
                            <a:schemeClr val="tx1"/>
                          </a:solidFill>
                        </a:rPr>
                        <a:t>Rs</a:t>
                      </a:r>
                      <a:r>
                        <a:rPr lang="en-US" sz="1400" dirty="0" smtClean="0">
                          <a:solidFill>
                            <a:schemeClr val="tx1"/>
                          </a:solidFill>
                        </a:rPr>
                        <a:t>.)</a:t>
                      </a:r>
                    </a:p>
                  </a:txBody>
                  <a:tcPr/>
                </a:tc>
              </a:tr>
              <a:tr h="370840">
                <a:tc>
                  <a:txBody>
                    <a:bodyPr/>
                    <a:lstStyle/>
                    <a:p>
                      <a:pPr algn="ctr"/>
                      <a:r>
                        <a:rPr lang="en-US" sz="1400" dirty="0" smtClean="0"/>
                        <a:t>1</a:t>
                      </a:r>
                      <a:endParaRPr lang="en-US" sz="1400" dirty="0"/>
                    </a:p>
                  </a:txBody>
                  <a:tcPr/>
                </a:tc>
                <a:tc>
                  <a:txBody>
                    <a:bodyPr/>
                    <a:lstStyle/>
                    <a:p>
                      <a:r>
                        <a:rPr lang="en-US" sz="1400" dirty="0" err="1" smtClean="0"/>
                        <a:t>Delhi,Calcutta</a:t>
                      </a:r>
                      <a:r>
                        <a:rPr lang="en-US" sz="1400" dirty="0" smtClean="0"/>
                        <a:t>, Chennai, Bangalore, Hyderabad</a:t>
                      </a:r>
                      <a:endParaRPr lang="en-US" sz="1400" dirty="0"/>
                    </a:p>
                  </a:txBody>
                  <a:tcPr/>
                </a:tc>
                <a:tc>
                  <a:txBody>
                    <a:bodyPr/>
                    <a:lstStyle/>
                    <a:p>
                      <a:pPr algn="ctr"/>
                      <a:r>
                        <a:rPr lang="en-US" sz="1400" dirty="0" smtClean="0"/>
                        <a:t>600 (500)</a:t>
                      </a:r>
                      <a:endParaRPr lang="en-US" sz="1400" dirty="0"/>
                    </a:p>
                  </a:txBody>
                  <a:tcPr/>
                </a:tc>
                <a:tc>
                  <a:txBody>
                    <a:bodyPr/>
                    <a:lstStyle/>
                    <a:p>
                      <a:pPr algn="ctr"/>
                      <a:r>
                        <a:rPr lang="en-US" sz="1400" dirty="0" smtClean="0"/>
                        <a:t>3000(1000</a:t>
                      </a:r>
                      <a:endParaRPr lang="en-US" sz="1400" dirty="0"/>
                    </a:p>
                  </a:txBody>
                  <a:tcPr/>
                </a:tc>
              </a:tr>
              <a:tr h="370840">
                <a:tc>
                  <a:txBody>
                    <a:bodyPr/>
                    <a:lstStyle/>
                    <a:p>
                      <a:pPr algn="ctr"/>
                      <a:r>
                        <a:rPr lang="en-US" sz="1400" dirty="0" smtClean="0"/>
                        <a:t>2</a:t>
                      </a:r>
                      <a:endParaRPr lang="en-US" sz="1400" dirty="0"/>
                    </a:p>
                  </a:txBody>
                  <a:tcPr/>
                </a:tc>
                <a:tc>
                  <a:txBody>
                    <a:bodyPr/>
                    <a:lstStyle/>
                    <a:p>
                      <a:r>
                        <a:rPr lang="en-US" sz="1400" dirty="0" smtClean="0"/>
                        <a:t>Pune, Mumbai, Nagpur,</a:t>
                      </a:r>
                      <a:r>
                        <a:rPr lang="en-US" sz="1400" baseline="0" dirty="0" smtClean="0"/>
                        <a:t> Aurangabad</a:t>
                      </a:r>
                      <a:endParaRPr lang="en-US" sz="1400" dirty="0"/>
                    </a:p>
                  </a:txBody>
                  <a:tcPr/>
                </a:tc>
                <a:tc>
                  <a:txBody>
                    <a:bodyPr/>
                    <a:lstStyle/>
                    <a:p>
                      <a:pPr algn="ctr"/>
                      <a:r>
                        <a:rPr lang="en-US" sz="1400" dirty="0" smtClean="0"/>
                        <a:t>400 (350)</a:t>
                      </a:r>
                      <a:endParaRPr lang="en-US" sz="1400" dirty="0"/>
                    </a:p>
                  </a:txBody>
                  <a:tcPr/>
                </a:tc>
                <a:tc>
                  <a:txBody>
                    <a:bodyPr/>
                    <a:lstStyle/>
                    <a:p>
                      <a:pPr algn="ctr"/>
                      <a:r>
                        <a:rPr lang="en-US" sz="1400" dirty="0" smtClean="0"/>
                        <a:t>2000(800)</a:t>
                      </a:r>
                      <a:endParaRPr lang="en-US" sz="1400" dirty="0"/>
                    </a:p>
                  </a:txBody>
                  <a:tcPr/>
                </a:tc>
              </a:tr>
              <a:tr h="350520">
                <a:tc>
                  <a:txBody>
                    <a:bodyPr/>
                    <a:lstStyle/>
                    <a:p>
                      <a:pPr algn="ctr"/>
                      <a:r>
                        <a:rPr lang="en-US" sz="1400" dirty="0" smtClean="0"/>
                        <a:t>3</a:t>
                      </a:r>
                      <a:endParaRPr lang="en-US" sz="1400" dirty="0"/>
                    </a:p>
                  </a:txBody>
                  <a:tcPr/>
                </a:tc>
                <a:tc>
                  <a:txBody>
                    <a:bodyPr/>
                    <a:lstStyle/>
                    <a:p>
                      <a:r>
                        <a:rPr lang="en-US" sz="1400" dirty="0" smtClean="0"/>
                        <a:t>State Capitals</a:t>
                      </a:r>
                      <a:r>
                        <a:rPr lang="en-US" sz="1400" baseline="0" dirty="0" smtClean="0"/>
                        <a:t> &amp; Major Cities in Maharashtra</a:t>
                      </a:r>
                      <a:endParaRPr lang="en-US" sz="1400" dirty="0"/>
                    </a:p>
                  </a:txBody>
                  <a:tcPr/>
                </a:tc>
                <a:tc>
                  <a:txBody>
                    <a:bodyPr/>
                    <a:lstStyle/>
                    <a:p>
                      <a:pPr algn="ctr"/>
                      <a:r>
                        <a:rPr lang="en-US" sz="1400" dirty="0" smtClean="0"/>
                        <a:t>400 (350)</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2000 (800)</a:t>
                      </a:r>
                      <a:endParaRPr lang="en-US" sz="1400" dirty="0"/>
                    </a:p>
                  </a:txBody>
                  <a:tcPr/>
                </a:tc>
              </a:tr>
              <a:tr h="365760">
                <a:tc>
                  <a:txBody>
                    <a:bodyPr/>
                    <a:lstStyle/>
                    <a:p>
                      <a:pPr algn="ctr"/>
                      <a:r>
                        <a:rPr lang="en-US" sz="1400" dirty="0" smtClean="0"/>
                        <a:t>4</a:t>
                      </a:r>
                      <a:endParaRPr lang="en-US" sz="1400" dirty="0"/>
                    </a:p>
                  </a:txBody>
                  <a:tcPr/>
                </a:tc>
                <a:tc>
                  <a:txBody>
                    <a:bodyPr/>
                    <a:lstStyle/>
                    <a:p>
                      <a:r>
                        <a:rPr lang="en-US" sz="1400" dirty="0" smtClean="0"/>
                        <a:t>Other Places</a:t>
                      </a:r>
                      <a:endParaRPr lang="en-US" sz="1400" dirty="0"/>
                    </a:p>
                  </a:txBody>
                  <a:tcPr/>
                </a:tc>
                <a:tc>
                  <a:txBody>
                    <a:bodyPr/>
                    <a:lstStyle/>
                    <a:p>
                      <a:pPr algn="ctr"/>
                      <a:r>
                        <a:rPr lang="en-US" sz="1400" dirty="0" smtClean="0"/>
                        <a:t>350(300)</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1000 (500)</a:t>
                      </a:r>
                      <a:endParaRPr lang="en-US" sz="1400" dirty="0"/>
                    </a:p>
                  </a:txBody>
                  <a:tcPr/>
                </a:tc>
              </a:tr>
            </a:tbl>
          </a:graphicData>
        </a:graphic>
      </p:graphicFrame>
      <p:sp>
        <p:nvSpPr>
          <p:cNvPr id="5" name="Rectangle 4"/>
          <p:cNvSpPr/>
          <p:nvPr/>
        </p:nvSpPr>
        <p:spPr>
          <a:xfrm>
            <a:off x="624840" y="152400"/>
            <a:ext cx="7315200" cy="369332"/>
          </a:xfrm>
          <a:prstGeom prst="rect">
            <a:avLst/>
          </a:prstGeom>
        </p:spPr>
        <p:txBody>
          <a:bodyPr wrap="square">
            <a:spAutoFit/>
          </a:bodyPr>
          <a:lstStyle/>
          <a:p>
            <a:r>
              <a:rPr lang="en-US" dirty="0" smtClean="0"/>
              <a:t>Daily and Hotel Accommodation Allowances details: </a:t>
            </a:r>
            <a:endParaRPr lang="en-US" dirty="0"/>
          </a:p>
        </p:txBody>
      </p:sp>
      <p:graphicFrame>
        <p:nvGraphicFramePr>
          <p:cNvPr id="6" name="Content Placeholder 3"/>
          <p:cNvGraphicFramePr>
            <a:graphicFrameLocks noGrp="1"/>
          </p:cNvGraphicFramePr>
          <p:nvPr>
            <p:ph idx="1"/>
            <p:extLst>
              <p:ext uri="{D42A27DB-BD31-4B8C-83A1-F6EECF244321}">
                <p14:modId xmlns="" xmlns:p14="http://schemas.microsoft.com/office/powerpoint/2010/main" val="1851306940"/>
              </p:ext>
            </p:extLst>
          </p:nvPr>
        </p:nvGraphicFramePr>
        <p:xfrm>
          <a:off x="609600" y="3810000"/>
          <a:ext cx="7543800" cy="2245397"/>
        </p:xfrm>
        <a:graphic>
          <a:graphicData uri="http://schemas.openxmlformats.org/drawingml/2006/table">
            <a:tbl>
              <a:tblPr firstRow="1" bandRow="1">
                <a:tableStyleId>{5C22544A-7EE6-4342-B048-85BDC9FD1C3A}</a:tableStyleId>
              </a:tblPr>
              <a:tblGrid>
                <a:gridCol w="1300655"/>
                <a:gridCol w="1560786"/>
                <a:gridCol w="2471244"/>
                <a:gridCol w="2211115"/>
              </a:tblGrid>
              <a:tr h="344431">
                <a:tc>
                  <a:txBody>
                    <a:bodyPr/>
                    <a:lstStyle/>
                    <a:p>
                      <a:r>
                        <a:rPr lang="en-US" sz="1400" kern="1200" dirty="0" err="1" smtClean="0">
                          <a:solidFill>
                            <a:schemeClr val="dk1"/>
                          </a:solidFill>
                          <a:latin typeface="+mn-lt"/>
                          <a:ea typeface="+mn-ea"/>
                          <a:cs typeface="+mn-cs"/>
                        </a:rPr>
                        <a:t>S.No</a:t>
                      </a:r>
                      <a:r>
                        <a:rPr lang="en-US" sz="1400" kern="1200" dirty="0" smtClean="0">
                          <a:solidFill>
                            <a:schemeClr val="dk1"/>
                          </a:solidFill>
                          <a:latin typeface="+mn-lt"/>
                          <a:ea typeface="+mn-ea"/>
                          <a:cs typeface="+mn-cs"/>
                        </a:rPr>
                        <a:t>.</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Timing</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Mode of Transportation</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Fare</a:t>
                      </a:r>
                      <a:endParaRPr lang="en-US" sz="1400" kern="1200" dirty="0">
                        <a:solidFill>
                          <a:schemeClr val="dk1"/>
                        </a:solidFill>
                        <a:latin typeface="+mn-lt"/>
                        <a:ea typeface="+mn-ea"/>
                        <a:cs typeface="+mn-cs"/>
                      </a:endParaRPr>
                    </a:p>
                  </a:txBody>
                  <a:tcPr/>
                </a:tc>
              </a:tr>
              <a:tr h="471805">
                <a:tc>
                  <a:txBody>
                    <a:bodyPr/>
                    <a:lstStyle/>
                    <a:p>
                      <a:r>
                        <a:rPr lang="en-US" sz="1400" kern="1200" dirty="0" smtClean="0">
                          <a:solidFill>
                            <a:schemeClr val="dk1"/>
                          </a:solidFill>
                          <a:latin typeface="+mn-lt"/>
                          <a:ea typeface="+mn-ea"/>
                          <a:cs typeface="+mn-cs"/>
                        </a:rPr>
                        <a:t>1.</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5am to 9:59pm</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City Bus/ Local/ Auto rickshaw/Taxi</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Actual Fare/Max. Rs.100/-</a:t>
                      </a:r>
                      <a:endParaRPr lang="en-US" sz="1400" kern="1200" dirty="0">
                        <a:solidFill>
                          <a:schemeClr val="dk1"/>
                        </a:solidFill>
                        <a:latin typeface="+mn-lt"/>
                        <a:ea typeface="+mn-ea"/>
                        <a:cs typeface="+mn-cs"/>
                      </a:endParaRPr>
                    </a:p>
                  </a:txBody>
                  <a:tcPr/>
                </a:tc>
              </a:tr>
              <a:tr h="666078">
                <a:tc>
                  <a:txBody>
                    <a:bodyPr/>
                    <a:lstStyle/>
                    <a:p>
                      <a:r>
                        <a:rPr lang="en-US" sz="1400" kern="1200" dirty="0" smtClean="0">
                          <a:solidFill>
                            <a:schemeClr val="dk1"/>
                          </a:solidFill>
                          <a:latin typeface="+mn-lt"/>
                          <a:ea typeface="+mn-ea"/>
                          <a:cs typeface="+mn-cs"/>
                        </a:rPr>
                        <a:t>2.</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10pm to 5:59am</a:t>
                      </a:r>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City Bus/ Local/ Auto rickshaw/Taxi</a:t>
                      </a:r>
                    </a:p>
                    <a:p>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Actual Fare/Max. Rs.150/-</a:t>
                      </a:r>
                    </a:p>
                    <a:p>
                      <a:endParaRPr lang="en-US" sz="1400" kern="1200" dirty="0">
                        <a:solidFill>
                          <a:schemeClr val="dk1"/>
                        </a:solidFill>
                        <a:latin typeface="+mn-lt"/>
                        <a:ea typeface="+mn-ea"/>
                        <a:cs typeface="+mn-cs"/>
                      </a:endParaRPr>
                    </a:p>
                  </a:txBody>
                  <a:tcPr/>
                </a:tc>
              </a:tr>
              <a:tr h="651286">
                <a:tc gridSpan="4">
                  <a:txBody>
                    <a:bodyPr/>
                    <a:lstStyle/>
                    <a:p>
                      <a:r>
                        <a:rPr lang="en-US" sz="1400" dirty="0" smtClean="0"/>
                        <a:t>During journey outside</a:t>
                      </a:r>
                      <a:r>
                        <a:rPr lang="en-US" sz="1400" baseline="0" dirty="0" smtClean="0"/>
                        <a:t> Nashik:</a:t>
                      </a:r>
                      <a:r>
                        <a:rPr lang="en-US" sz="1400" dirty="0" smtClean="0"/>
                        <a:t> bus fares, rickshaw fare or taxi fare will be applicable as actuals.</a:t>
                      </a:r>
                    </a:p>
                  </a:txBody>
                  <a:tcPr/>
                </a:tc>
                <a:tc hMerge="1">
                  <a:txBody>
                    <a:bodyPr/>
                    <a:lstStyle/>
                    <a:p>
                      <a:endParaRPr lang="en-US" sz="1400" kern="1200" dirty="0">
                        <a:solidFill>
                          <a:schemeClr val="dk1"/>
                        </a:solidFill>
                        <a:latin typeface="+mn-lt"/>
                        <a:ea typeface="+mn-ea"/>
                        <a:cs typeface="+mn-cs"/>
                      </a:endParaRPr>
                    </a:p>
                  </a:txBody>
                  <a:tcPr/>
                </a:tc>
                <a:tc hMerge="1">
                  <a:txBody>
                    <a:bodyPr/>
                    <a:lstStyle/>
                    <a:p>
                      <a:endParaRPr lang="en-US" sz="1400" kern="1200" dirty="0">
                        <a:solidFill>
                          <a:schemeClr val="dk1"/>
                        </a:solidFill>
                        <a:latin typeface="+mn-lt"/>
                        <a:ea typeface="+mn-ea"/>
                        <a:cs typeface="+mn-cs"/>
                      </a:endParaRPr>
                    </a:p>
                  </a:txBody>
                  <a:tcPr/>
                </a:tc>
                <a:tc hMerge="1">
                  <a:txBody>
                    <a:bodyPr/>
                    <a:lstStyle/>
                    <a:p>
                      <a:endParaRPr lang="en-US" sz="1400" kern="1200" dirty="0">
                        <a:solidFill>
                          <a:schemeClr val="dk1"/>
                        </a:solidFill>
                        <a:latin typeface="+mn-lt"/>
                        <a:ea typeface="+mn-ea"/>
                        <a:cs typeface="+mn-cs"/>
                      </a:endParaRPr>
                    </a:p>
                  </a:txBody>
                  <a:tcPr/>
                </a:tc>
              </a:tr>
            </a:tbl>
          </a:graphicData>
        </a:graphic>
      </p:graphicFrame>
      <p:sp>
        <p:nvSpPr>
          <p:cNvPr id="7" name="Rectangle 6"/>
          <p:cNvSpPr/>
          <p:nvPr/>
        </p:nvSpPr>
        <p:spPr>
          <a:xfrm>
            <a:off x="624840" y="3290501"/>
            <a:ext cx="7315200" cy="369332"/>
          </a:xfrm>
          <a:prstGeom prst="rect">
            <a:avLst/>
          </a:prstGeom>
        </p:spPr>
        <p:txBody>
          <a:bodyPr wrap="square">
            <a:spAutoFit/>
          </a:bodyPr>
          <a:lstStyle/>
          <a:p>
            <a:r>
              <a:rPr lang="en-US" dirty="0" smtClean="0"/>
              <a:t>City</a:t>
            </a:r>
            <a:r>
              <a:rPr lang="en-US" baseline="0" dirty="0" smtClean="0"/>
              <a:t> </a:t>
            </a:r>
            <a:r>
              <a:rPr lang="en-US" dirty="0" smtClean="0"/>
              <a:t>Bus/ Local/ Auto rickshaw/Taxi Fare during Journey</a:t>
            </a:r>
            <a:endParaRPr lang="en-US" dirty="0"/>
          </a:p>
        </p:txBody>
      </p:sp>
    </p:spTree>
    <p:extLst>
      <p:ext uri="{BB962C8B-B14F-4D97-AF65-F5344CB8AC3E}">
        <p14:creationId xmlns="" xmlns:p14="http://schemas.microsoft.com/office/powerpoint/2010/main" val="94961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843677"/>
            <a:ext cx="8382000" cy="5909310"/>
          </a:xfrm>
          <a:prstGeom prst="rect">
            <a:avLst/>
          </a:prstGeom>
          <a:noFill/>
        </p:spPr>
        <p:txBody>
          <a:bodyPr wrap="square" rtlCol="0">
            <a:spAutoFit/>
          </a:bodyPr>
          <a:lstStyle/>
          <a:p>
            <a:r>
              <a:rPr lang="en-US" dirty="0" smtClean="0"/>
              <a:t>Note: </a:t>
            </a:r>
          </a:p>
          <a:p>
            <a:pPr marL="342900" indent="-342900">
              <a:buFont typeface="+mj-lt"/>
              <a:buAutoNum type="arabicPeriod"/>
            </a:pPr>
            <a:r>
              <a:rPr lang="en-US" dirty="0" smtClean="0"/>
              <a:t>If an employee is  away from the Institute for less than 6 hours, he/she is not eligible.</a:t>
            </a:r>
          </a:p>
          <a:p>
            <a:pPr marL="342900" indent="-342900">
              <a:buFont typeface="+mj-lt"/>
              <a:buAutoNum type="arabicPeriod"/>
            </a:pPr>
            <a:r>
              <a:rPr lang="en-US" dirty="0" smtClean="0"/>
              <a:t>If an employee is away from the Institute for more than 6 hours and less than 12 hours,  He/she will be getting 50% of the daily allowance as mentioned above.</a:t>
            </a:r>
          </a:p>
          <a:p>
            <a:pPr marL="342900" indent="-342900">
              <a:buFont typeface="+mj-lt"/>
              <a:buAutoNum type="arabicPeriod"/>
            </a:pPr>
            <a:r>
              <a:rPr lang="en-US" dirty="0" smtClean="0"/>
              <a:t>If an employee is away from the Institute for more than 12 hours are entitled to get full daily  allowance.</a:t>
            </a:r>
          </a:p>
          <a:p>
            <a:pPr marL="342900" indent="-342900">
              <a:buFont typeface="+mj-lt"/>
              <a:buAutoNum type="arabicPeriod"/>
            </a:pPr>
            <a:r>
              <a:rPr lang="en-US" dirty="0" smtClean="0"/>
              <a:t>Journey hours to be considered are one hour before and after bus/railway timings.</a:t>
            </a:r>
          </a:p>
          <a:p>
            <a:pPr marL="342900" indent="-342900">
              <a:buFont typeface="+mj-lt"/>
              <a:buAutoNum type="arabicPeriod"/>
            </a:pPr>
            <a:r>
              <a:rPr lang="en-US" dirty="0" smtClean="0"/>
              <a:t>Employees can travel by ordinary/ semi sleeper/Shiv </a:t>
            </a:r>
            <a:r>
              <a:rPr lang="en-US" dirty="0" err="1" smtClean="0"/>
              <a:t>Shahi</a:t>
            </a:r>
            <a:r>
              <a:rPr lang="en-US" dirty="0" smtClean="0"/>
              <a:t> bus. It is compulsory to submit tickets of two way bus journey which are in readable form. If the tickets are not in proper condition, fare of ordinary bus is reimbursed. Private bus fares are not refundable.</a:t>
            </a:r>
          </a:p>
          <a:p>
            <a:pPr marL="342900" indent="-342900">
              <a:buFont typeface="+mj-lt"/>
              <a:buAutoNum type="arabicPeriod"/>
            </a:pPr>
            <a:r>
              <a:rPr lang="en-US" dirty="0" smtClean="0"/>
              <a:t>Employees should avail the train facilities wherever available such as Mumbai, </a:t>
            </a:r>
            <a:r>
              <a:rPr lang="en-US" dirty="0" err="1" smtClean="0"/>
              <a:t>Jalgaon</a:t>
            </a:r>
            <a:r>
              <a:rPr lang="en-US" dirty="0" smtClean="0"/>
              <a:t> etc.</a:t>
            </a:r>
          </a:p>
          <a:p>
            <a:pPr marL="342900" indent="-342900">
              <a:buFont typeface="+mj-lt"/>
              <a:buAutoNum type="arabicPeriod"/>
            </a:pPr>
            <a:r>
              <a:rPr lang="en-US" dirty="0" smtClean="0"/>
              <a:t>For Second class –Seating/Sleeper: Two way train tickets of the journey have to be submitted. Prior permission of Chairman has to be taken for travelling through AC Bus/train. In case of emergency, </a:t>
            </a:r>
            <a:r>
              <a:rPr lang="en-US" dirty="0" err="1"/>
              <a:t>T</a:t>
            </a:r>
            <a:r>
              <a:rPr lang="en-US" dirty="0" err="1" smtClean="0"/>
              <a:t>atkal</a:t>
            </a:r>
            <a:r>
              <a:rPr lang="en-US" dirty="0" smtClean="0"/>
              <a:t> reservation fares are reimbursed.</a:t>
            </a:r>
          </a:p>
          <a:p>
            <a:pPr marL="342900" indent="-342900">
              <a:buFont typeface="+mj-lt"/>
              <a:buAutoNum type="arabicPeriod"/>
            </a:pPr>
            <a:r>
              <a:rPr lang="en-US" dirty="0" smtClean="0"/>
              <a:t>For reimbursement of hotel accommodation, bills have to be submitted.</a:t>
            </a:r>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a:p>
        </p:txBody>
      </p:sp>
      <p:sp>
        <p:nvSpPr>
          <p:cNvPr id="7" name="TextBox 6"/>
          <p:cNvSpPr txBox="1"/>
          <p:nvPr/>
        </p:nvSpPr>
        <p:spPr>
          <a:xfrm>
            <a:off x="76200" y="76200"/>
            <a:ext cx="9144000" cy="523220"/>
          </a:xfrm>
          <a:prstGeom prst="rect">
            <a:avLst/>
          </a:prstGeom>
          <a:noFill/>
        </p:spPr>
        <p:txBody>
          <a:bodyPr wrap="square" rtlCol="0">
            <a:spAutoFit/>
          </a:bodyPr>
          <a:lstStyle/>
          <a:p>
            <a:r>
              <a:rPr lang="en-US" sz="2800" b="1" dirty="0" smtClean="0"/>
              <a:t>TA </a:t>
            </a:r>
            <a:r>
              <a:rPr lang="en-US" sz="2800" b="1" dirty="0" smtClean="0"/>
              <a:t>Policy for Employees:</a:t>
            </a:r>
            <a:endParaRPr lang="en-US" sz="2800" b="1" dirty="0"/>
          </a:p>
        </p:txBody>
      </p:sp>
    </p:spTree>
    <p:extLst>
      <p:ext uri="{BB962C8B-B14F-4D97-AF65-F5344CB8AC3E}">
        <p14:creationId xmlns="" xmlns:p14="http://schemas.microsoft.com/office/powerpoint/2010/main" val="134312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534400" cy="5745163"/>
          </a:xfrm>
        </p:spPr>
        <p:txBody>
          <a:bodyPr>
            <a:normAutofit/>
          </a:bodyPr>
          <a:lstStyle/>
          <a:p>
            <a:pPr marL="0" indent="0">
              <a:buNone/>
            </a:pPr>
            <a:r>
              <a:rPr lang="en-US" sz="2400" dirty="0" smtClean="0"/>
              <a:t>For Seminars and Conferences along with bills following documents have to be submitted by the employee:</a:t>
            </a:r>
          </a:p>
          <a:p>
            <a:pPr marL="457200" indent="-457200">
              <a:buFont typeface="+mj-lt"/>
              <a:buAutoNum type="arabicPeriod"/>
            </a:pPr>
            <a:r>
              <a:rPr lang="en-US" sz="2400" dirty="0" smtClean="0"/>
              <a:t>Brochure of Seminars and Conferences </a:t>
            </a:r>
          </a:p>
          <a:p>
            <a:pPr marL="457200" indent="-457200">
              <a:buFont typeface="+mj-lt"/>
              <a:buAutoNum type="arabicPeriod"/>
            </a:pPr>
            <a:r>
              <a:rPr lang="en-US" sz="2400" dirty="0" smtClean="0"/>
              <a:t>Attendance Report</a:t>
            </a:r>
          </a:p>
          <a:p>
            <a:pPr marL="457200" indent="-457200">
              <a:buFont typeface="+mj-lt"/>
              <a:buAutoNum type="arabicPeriod"/>
            </a:pPr>
            <a:r>
              <a:rPr lang="en-US" sz="2400" dirty="0" smtClean="0"/>
              <a:t>Paper presented at Seminars and Conferences with CD has to be submitted to Librarian with his signature of received.</a:t>
            </a:r>
          </a:p>
          <a:p>
            <a:pPr marL="457200" indent="-457200">
              <a:buFont typeface="+mj-lt"/>
              <a:buAutoNum type="arabicPeriod"/>
            </a:pPr>
            <a:r>
              <a:rPr lang="en-US" sz="2400" dirty="0" smtClean="0"/>
              <a:t>Cash/In kind prizes/</a:t>
            </a:r>
            <a:r>
              <a:rPr lang="en-US" sz="2400" dirty="0" err="1" smtClean="0"/>
              <a:t>Momentos</a:t>
            </a:r>
            <a:r>
              <a:rPr lang="en-US" sz="2400" dirty="0" smtClean="0"/>
              <a:t> information should be given to Office.</a:t>
            </a:r>
          </a:p>
        </p:txBody>
      </p:sp>
    </p:spTree>
    <p:extLst>
      <p:ext uri="{BB962C8B-B14F-4D97-AF65-F5344CB8AC3E}">
        <p14:creationId xmlns="" xmlns:p14="http://schemas.microsoft.com/office/powerpoint/2010/main" val="3194870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4038317020"/>
              </p:ext>
            </p:extLst>
          </p:nvPr>
        </p:nvGraphicFramePr>
        <p:xfrm>
          <a:off x="457200" y="685800"/>
          <a:ext cx="8229600" cy="3382780"/>
        </p:xfrm>
        <a:graphic>
          <a:graphicData uri="http://schemas.openxmlformats.org/drawingml/2006/table">
            <a:tbl>
              <a:tblPr firstRow="1" bandRow="1">
                <a:tableStyleId>{5C22544A-7EE6-4342-B048-85BDC9FD1C3A}</a:tableStyleId>
              </a:tblPr>
              <a:tblGrid>
                <a:gridCol w="533400"/>
                <a:gridCol w="2743200"/>
                <a:gridCol w="1219200"/>
                <a:gridCol w="1230148"/>
                <a:gridCol w="1251826"/>
                <a:gridCol w="1251826"/>
              </a:tblGrid>
              <a:tr h="360127">
                <a:tc rowSpan="2">
                  <a:txBody>
                    <a:bodyPr/>
                    <a:lstStyle/>
                    <a:p>
                      <a:r>
                        <a:rPr lang="en-US" sz="1200" dirty="0" err="1" smtClean="0"/>
                        <a:t>S.No</a:t>
                      </a:r>
                      <a:r>
                        <a:rPr lang="en-US" sz="1200" dirty="0" smtClean="0"/>
                        <a:t>.</a:t>
                      </a:r>
                      <a:endParaRPr lang="en-US" sz="1200" dirty="0"/>
                    </a:p>
                  </a:txBody>
                  <a:tcPr/>
                </a:tc>
                <a:tc rowSpan="2">
                  <a:txBody>
                    <a:bodyPr/>
                    <a:lstStyle/>
                    <a:p>
                      <a:r>
                        <a:rPr lang="en-US" sz="1600" dirty="0" smtClean="0"/>
                        <a:t>Place</a:t>
                      </a:r>
                      <a:endParaRPr lang="en-US" sz="1600" dirty="0"/>
                    </a:p>
                  </a:txBody>
                  <a:tcPr/>
                </a:tc>
                <a:tc rowSpan="2">
                  <a:txBody>
                    <a:bodyPr/>
                    <a:lstStyle/>
                    <a:p>
                      <a:r>
                        <a:rPr lang="en-US" sz="1600" dirty="0" smtClean="0"/>
                        <a:t>TA per day</a:t>
                      </a:r>
                      <a:endParaRPr lang="en-US" sz="1600" dirty="0"/>
                    </a:p>
                  </a:txBody>
                  <a:tcPr/>
                </a:tc>
                <a:tc rowSpan="2">
                  <a:txBody>
                    <a:bodyPr/>
                    <a:lstStyle/>
                    <a:p>
                      <a:r>
                        <a:rPr lang="en-US" sz="1600" dirty="0" smtClean="0"/>
                        <a:t>Hotel Allowance per day</a:t>
                      </a:r>
                      <a:endParaRPr lang="en-US" sz="1600" dirty="0"/>
                    </a:p>
                  </a:txBody>
                  <a:tcPr/>
                </a:tc>
                <a:tc gridSpan="2">
                  <a:txBody>
                    <a:bodyPr/>
                    <a:lstStyle/>
                    <a:p>
                      <a:r>
                        <a:rPr lang="en-US" sz="1600" dirty="0" smtClean="0"/>
                        <a:t>Workshops/Seminars</a:t>
                      </a:r>
                      <a:endParaRPr lang="en-US" sz="1600" dirty="0"/>
                    </a:p>
                  </a:txBody>
                  <a:tcPr/>
                </a:tc>
                <a:tc hMerge="1">
                  <a:txBody>
                    <a:bodyPr/>
                    <a:lstStyle/>
                    <a:p>
                      <a:endParaRPr lang="en-US" dirty="0"/>
                    </a:p>
                  </a:txBody>
                  <a:tcPr/>
                </a:tc>
              </a:tr>
              <a:tr h="706673">
                <a:tc vMerge="1">
                  <a:txBody>
                    <a:bodyPr/>
                    <a:lstStyle/>
                    <a:p>
                      <a:endParaRPr lang="en-US"/>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r>
                        <a:rPr lang="en-US" sz="1600" dirty="0" smtClean="0"/>
                        <a:t>Per</a:t>
                      </a:r>
                      <a:r>
                        <a:rPr lang="en-US" sz="1600" baseline="0" dirty="0" smtClean="0"/>
                        <a:t>  day T.A.</a:t>
                      </a:r>
                      <a:endParaRPr lang="en-US" sz="1600" dirty="0"/>
                    </a:p>
                  </a:txBody>
                  <a:tcPr/>
                </a:tc>
                <a:tc>
                  <a:txBody>
                    <a:bodyPr/>
                    <a:lstStyle/>
                    <a:p>
                      <a:r>
                        <a:rPr lang="en-US" sz="1600" dirty="0" err="1" smtClean="0"/>
                        <a:t>Accomodation</a:t>
                      </a:r>
                      <a:r>
                        <a:rPr lang="en-US" sz="1600" dirty="0" smtClean="0"/>
                        <a:t> Allowance</a:t>
                      </a:r>
                      <a:endParaRPr lang="en-US" sz="1600" dirty="0"/>
                    </a:p>
                  </a:txBody>
                  <a:tcPr/>
                </a:tc>
              </a:tr>
              <a:tr h="630223">
                <a:tc>
                  <a:txBody>
                    <a:bodyPr/>
                    <a:lstStyle/>
                    <a:p>
                      <a:r>
                        <a:rPr lang="en-US" sz="1600" dirty="0" smtClean="0"/>
                        <a:t>1</a:t>
                      </a:r>
                      <a:endParaRPr lang="en-US" sz="1600" dirty="0"/>
                    </a:p>
                  </a:txBody>
                  <a:tcPr/>
                </a:tc>
                <a:tc>
                  <a:txBody>
                    <a:bodyPr/>
                    <a:lstStyle/>
                    <a:p>
                      <a:r>
                        <a:rPr lang="en-US" sz="1600" dirty="0" err="1" smtClean="0"/>
                        <a:t>Delhi,Calcutta</a:t>
                      </a:r>
                      <a:r>
                        <a:rPr lang="en-US" sz="1600" dirty="0" smtClean="0"/>
                        <a:t>, Chennai, Bangalore, Hyderabad</a:t>
                      </a:r>
                      <a:endParaRPr lang="en-US" sz="1600" dirty="0"/>
                    </a:p>
                  </a:txBody>
                  <a:tcPr/>
                </a:tc>
                <a:tc>
                  <a:txBody>
                    <a:bodyPr/>
                    <a:lstStyle/>
                    <a:p>
                      <a:r>
                        <a:rPr lang="en-US" sz="1600" dirty="0" smtClean="0"/>
                        <a:t>750(400)</a:t>
                      </a:r>
                      <a:endParaRPr lang="en-US" sz="1600" dirty="0"/>
                    </a:p>
                  </a:txBody>
                  <a:tcPr/>
                </a:tc>
                <a:tc>
                  <a:txBody>
                    <a:bodyPr/>
                    <a:lstStyle/>
                    <a:p>
                      <a:r>
                        <a:rPr lang="en-US" sz="1600" dirty="0" smtClean="0"/>
                        <a:t>1500(900)</a:t>
                      </a:r>
                      <a:endParaRPr lang="en-US" sz="1600" dirty="0"/>
                    </a:p>
                  </a:txBody>
                  <a:tcPr/>
                </a:tc>
                <a:tc>
                  <a:txBody>
                    <a:bodyPr/>
                    <a:lstStyle/>
                    <a:p>
                      <a:r>
                        <a:rPr lang="en-US" sz="1600" dirty="0" smtClean="0"/>
                        <a:t>250(200)</a:t>
                      </a:r>
                      <a:endParaRPr lang="en-US" sz="1600" dirty="0"/>
                    </a:p>
                  </a:txBody>
                  <a:tcPr/>
                </a:tc>
                <a:tc>
                  <a:txBody>
                    <a:bodyPr/>
                    <a:lstStyle/>
                    <a:p>
                      <a:r>
                        <a:rPr lang="en-US" sz="1600" dirty="0" smtClean="0"/>
                        <a:t>1200(900)</a:t>
                      </a:r>
                      <a:endParaRPr lang="en-US" sz="1600" dirty="0"/>
                    </a:p>
                  </a:txBody>
                  <a:tcPr/>
                </a:tc>
              </a:tr>
              <a:tr h="630223">
                <a:tc>
                  <a:txBody>
                    <a:bodyPr/>
                    <a:lstStyle/>
                    <a:p>
                      <a:r>
                        <a:rPr lang="en-US" sz="1600" dirty="0" smtClean="0"/>
                        <a:t>2</a:t>
                      </a:r>
                      <a:endParaRPr lang="en-US" sz="1600" dirty="0"/>
                    </a:p>
                  </a:txBody>
                  <a:tcPr/>
                </a:tc>
                <a:tc>
                  <a:txBody>
                    <a:bodyPr/>
                    <a:lstStyle/>
                    <a:p>
                      <a:r>
                        <a:rPr lang="en-US" sz="1600" dirty="0" smtClean="0"/>
                        <a:t>Pune, Mumbai, Nagpur,</a:t>
                      </a:r>
                      <a:r>
                        <a:rPr lang="en-US" sz="1600" baseline="0" dirty="0" smtClean="0"/>
                        <a:t> Aurangabad</a:t>
                      </a:r>
                      <a:endParaRPr lang="en-US" sz="1600" dirty="0"/>
                    </a:p>
                  </a:txBody>
                  <a:tcPr/>
                </a:tc>
                <a:tc>
                  <a:txBody>
                    <a:bodyPr/>
                    <a:lstStyle/>
                    <a:p>
                      <a:r>
                        <a:rPr lang="en-US" sz="1600" dirty="0" smtClean="0"/>
                        <a:t>500(250)</a:t>
                      </a:r>
                      <a:endParaRPr lang="en-US" sz="1600" dirty="0"/>
                    </a:p>
                  </a:txBody>
                  <a:tcPr/>
                </a:tc>
                <a:tc>
                  <a:txBody>
                    <a:bodyPr/>
                    <a:lstStyle/>
                    <a:p>
                      <a:r>
                        <a:rPr lang="en-US" sz="1600" dirty="0" smtClean="0"/>
                        <a:t>1200(500)</a:t>
                      </a:r>
                      <a:endParaRPr lang="en-US" sz="1600" dirty="0"/>
                    </a:p>
                  </a:txBody>
                  <a:tcPr/>
                </a:tc>
                <a:tc>
                  <a:txBody>
                    <a:bodyPr/>
                    <a:lstStyle/>
                    <a:p>
                      <a:r>
                        <a:rPr lang="en-US" sz="1600" dirty="0" smtClean="0"/>
                        <a:t>175(125)</a:t>
                      </a:r>
                      <a:endParaRPr lang="en-US" sz="1600" dirty="0"/>
                    </a:p>
                  </a:txBody>
                  <a:tcPr/>
                </a:tc>
                <a:tc>
                  <a:txBody>
                    <a:bodyPr/>
                    <a:lstStyle/>
                    <a:p>
                      <a:r>
                        <a:rPr lang="en-US" sz="1600" dirty="0" smtClean="0"/>
                        <a:t>700(500)</a:t>
                      </a:r>
                      <a:endParaRPr lang="en-US" sz="1600" dirty="0"/>
                    </a:p>
                  </a:txBody>
                  <a:tcPr/>
                </a:tc>
              </a:tr>
              <a:tr h="360127">
                <a:tc>
                  <a:txBody>
                    <a:bodyPr/>
                    <a:lstStyle/>
                    <a:p>
                      <a:r>
                        <a:rPr lang="en-US" sz="1600" dirty="0" smtClean="0"/>
                        <a:t>3</a:t>
                      </a:r>
                      <a:endParaRPr lang="en-US" sz="1600" dirty="0"/>
                    </a:p>
                  </a:txBody>
                  <a:tcPr/>
                </a:tc>
                <a:tc>
                  <a:txBody>
                    <a:bodyPr/>
                    <a:lstStyle/>
                    <a:p>
                      <a:r>
                        <a:rPr lang="en-US" sz="1600" dirty="0" smtClean="0"/>
                        <a:t>State Capitals</a:t>
                      </a:r>
                      <a:r>
                        <a:rPr lang="en-US" sz="1600" baseline="0" dirty="0" smtClean="0"/>
                        <a:t> &amp; Major Cities in Maharashtra</a:t>
                      </a:r>
                      <a:endParaRPr lang="en-US" sz="1600" dirty="0"/>
                    </a:p>
                  </a:txBody>
                  <a:tcPr/>
                </a:tc>
                <a:tc>
                  <a:txBody>
                    <a:bodyPr/>
                    <a:lstStyle/>
                    <a:p>
                      <a:r>
                        <a:rPr lang="en-US" sz="1600" dirty="0" smtClean="0"/>
                        <a:t>500(250)</a:t>
                      </a:r>
                      <a:endParaRPr lang="en-US" sz="1600" dirty="0"/>
                    </a:p>
                  </a:txBody>
                  <a:tcPr/>
                </a:tc>
                <a:tc>
                  <a:txBody>
                    <a:bodyPr/>
                    <a:lstStyle/>
                    <a:p>
                      <a:r>
                        <a:rPr lang="en-US" sz="1600" dirty="0" smtClean="0"/>
                        <a:t>1000(500)</a:t>
                      </a:r>
                      <a:endParaRPr lang="en-US" sz="1600" dirty="0"/>
                    </a:p>
                  </a:txBody>
                  <a:tcPr/>
                </a:tc>
                <a:tc>
                  <a:txBody>
                    <a:bodyPr/>
                    <a:lstStyle/>
                    <a:p>
                      <a:r>
                        <a:rPr lang="en-US" sz="1600" dirty="0" smtClean="0"/>
                        <a:t>175(125)</a:t>
                      </a:r>
                      <a:endParaRPr lang="en-US" sz="1600" dirty="0"/>
                    </a:p>
                  </a:txBody>
                  <a:tcPr/>
                </a:tc>
                <a:tc>
                  <a:txBody>
                    <a:bodyPr/>
                    <a:lstStyle/>
                    <a:p>
                      <a:r>
                        <a:rPr lang="en-US" sz="1600" dirty="0" smtClean="0"/>
                        <a:t>700(500)</a:t>
                      </a:r>
                      <a:endParaRPr lang="en-US" sz="1600" dirty="0"/>
                    </a:p>
                  </a:txBody>
                  <a:tcPr/>
                </a:tc>
              </a:tr>
              <a:tr h="360127">
                <a:tc>
                  <a:txBody>
                    <a:bodyPr/>
                    <a:lstStyle/>
                    <a:p>
                      <a:r>
                        <a:rPr lang="en-US" sz="1600" dirty="0" smtClean="0"/>
                        <a:t>4</a:t>
                      </a:r>
                      <a:endParaRPr lang="en-US" sz="1600" dirty="0"/>
                    </a:p>
                  </a:txBody>
                  <a:tcPr/>
                </a:tc>
                <a:tc>
                  <a:txBody>
                    <a:bodyPr/>
                    <a:lstStyle/>
                    <a:p>
                      <a:r>
                        <a:rPr lang="en-US" sz="1600" dirty="0" smtClean="0"/>
                        <a:t>Other Places</a:t>
                      </a:r>
                      <a:endParaRPr lang="en-US" sz="1600" dirty="0"/>
                    </a:p>
                  </a:txBody>
                  <a:tcPr/>
                </a:tc>
                <a:tc>
                  <a:txBody>
                    <a:bodyPr/>
                    <a:lstStyle/>
                    <a:p>
                      <a:r>
                        <a:rPr lang="en-US" sz="1600" dirty="0" smtClean="0"/>
                        <a:t>300(200)</a:t>
                      </a:r>
                      <a:endParaRPr lang="en-US" sz="1600" dirty="0"/>
                    </a:p>
                  </a:txBody>
                  <a:tcPr/>
                </a:tc>
                <a:tc>
                  <a:txBody>
                    <a:bodyPr/>
                    <a:lstStyle/>
                    <a:p>
                      <a:r>
                        <a:rPr lang="en-US" sz="1600" dirty="0" smtClean="0"/>
                        <a:t>700(300)</a:t>
                      </a:r>
                      <a:endParaRPr lang="en-US" sz="1600" dirty="0"/>
                    </a:p>
                  </a:txBody>
                  <a:tcPr/>
                </a:tc>
                <a:tc>
                  <a:txBody>
                    <a:bodyPr/>
                    <a:lstStyle/>
                    <a:p>
                      <a:r>
                        <a:rPr lang="en-US" sz="1600" dirty="0" smtClean="0"/>
                        <a:t>150(100)</a:t>
                      </a:r>
                      <a:endParaRPr lang="en-US" sz="1600" dirty="0"/>
                    </a:p>
                  </a:txBody>
                  <a:tcPr/>
                </a:tc>
                <a:tc>
                  <a:txBody>
                    <a:bodyPr/>
                    <a:lstStyle/>
                    <a:p>
                      <a:r>
                        <a:rPr lang="en-US" sz="1600" dirty="0" smtClean="0"/>
                        <a:t>500(300)</a:t>
                      </a:r>
                      <a:endParaRPr lang="en-US" sz="1600" dirty="0"/>
                    </a:p>
                  </a:txBody>
                  <a:tcPr/>
                </a:tc>
              </a:tr>
            </a:tbl>
          </a:graphicData>
        </a:graphic>
      </p:graphicFrame>
      <p:graphicFrame>
        <p:nvGraphicFramePr>
          <p:cNvPr id="5" name="Content Placeholder 3"/>
          <p:cNvGraphicFramePr>
            <a:graphicFrameLocks/>
          </p:cNvGraphicFramePr>
          <p:nvPr>
            <p:extLst>
              <p:ext uri="{D42A27DB-BD31-4B8C-83A1-F6EECF244321}">
                <p14:modId xmlns="" xmlns:p14="http://schemas.microsoft.com/office/powerpoint/2010/main" val="984357460"/>
              </p:ext>
            </p:extLst>
          </p:nvPr>
        </p:nvGraphicFramePr>
        <p:xfrm>
          <a:off x="609600" y="4772849"/>
          <a:ext cx="7543800" cy="1904854"/>
        </p:xfrm>
        <a:graphic>
          <a:graphicData uri="http://schemas.openxmlformats.org/drawingml/2006/table">
            <a:tbl>
              <a:tblPr firstRow="1" bandRow="1">
                <a:tableStyleId>{5C22544A-7EE6-4342-B048-85BDC9FD1C3A}</a:tableStyleId>
              </a:tblPr>
              <a:tblGrid>
                <a:gridCol w="1300655"/>
                <a:gridCol w="1560786"/>
                <a:gridCol w="2471244"/>
                <a:gridCol w="2211115"/>
              </a:tblGrid>
              <a:tr h="286910">
                <a:tc>
                  <a:txBody>
                    <a:bodyPr/>
                    <a:lstStyle/>
                    <a:p>
                      <a:r>
                        <a:rPr lang="en-US" sz="1400" kern="1200" dirty="0" err="1" smtClean="0">
                          <a:solidFill>
                            <a:schemeClr val="dk1"/>
                          </a:solidFill>
                          <a:latin typeface="+mn-lt"/>
                          <a:ea typeface="+mn-ea"/>
                          <a:cs typeface="+mn-cs"/>
                        </a:rPr>
                        <a:t>S.No</a:t>
                      </a:r>
                      <a:r>
                        <a:rPr lang="en-US" sz="1400" kern="1200" dirty="0" smtClean="0">
                          <a:solidFill>
                            <a:schemeClr val="dk1"/>
                          </a:solidFill>
                          <a:latin typeface="+mn-lt"/>
                          <a:ea typeface="+mn-ea"/>
                          <a:cs typeface="+mn-cs"/>
                        </a:rPr>
                        <a:t>.</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Timing</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Mode of Transportation</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Fare</a:t>
                      </a:r>
                      <a:endParaRPr lang="en-US" sz="1400" kern="1200" dirty="0">
                        <a:solidFill>
                          <a:schemeClr val="dk1"/>
                        </a:solidFill>
                        <a:latin typeface="+mn-lt"/>
                        <a:ea typeface="+mn-ea"/>
                        <a:cs typeface="+mn-cs"/>
                      </a:endParaRPr>
                    </a:p>
                  </a:txBody>
                  <a:tcPr/>
                </a:tc>
              </a:tr>
              <a:tr h="487748">
                <a:tc>
                  <a:txBody>
                    <a:bodyPr/>
                    <a:lstStyle/>
                    <a:p>
                      <a:r>
                        <a:rPr lang="en-US" sz="1400" kern="1200" dirty="0" smtClean="0">
                          <a:solidFill>
                            <a:schemeClr val="dk1"/>
                          </a:solidFill>
                          <a:latin typeface="+mn-lt"/>
                          <a:ea typeface="+mn-ea"/>
                          <a:cs typeface="+mn-cs"/>
                        </a:rPr>
                        <a:t>1.</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6am to 9:59pm</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City Bus/ Local/ Auto rickshaw/Taxi</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Actual Fare/Max. Rs.60/-</a:t>
                      </a:r>
                      <a:endParaRPr lang="en-US" sz="1400" kern="1200" dirty="0">
                        <a:solidFill>
                          <a:schemeClr val="dk1"/>
                        </a:solidFill>
                        <a:latin typeface="+mn-lt"/>
                        <a:ea typeface="+mn-ea"/>
                        <a:cs typeface="+mn-cs"/>
                      </a:endParaRPr>
                    </a:p>
                  </a:txBody>
                  <a:tcPr/>
                </a:tc>
              </a:tr>
              <a:tr h="540947">
                <a:tc>
                  <a:txBody>
                    <a:bodyPr/>
                    <a:lstStyle/>
                    <a:p>
                      <a:r>
                        <a:rPr lang="en-US" sz="1400" kern="1200" dirty="0" smtClean="0">
                          <a:solidFill>
                            <a:schemeClr val="dk1"/>
                          </a:solidFill>
                          <a:latin typeface="+mn-lt"/>
                          <a:ea typeface="+mn-ea"/>
                          <a:cs typeface="+mn-cs"/>
                        </a:rPr>
                        <a:t>2.</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10pm to 5:59am</a:t>
                      </a:r>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City Bus/ Local/ Auto rickshaw/Taxi</a:t>
                      </a:r>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Actual Fare/Max. Rs80/-</a:t>
                      </a:r>
                      <a:endParaRPr lang="en-US" sz="1400" kern="1200" dirty="0">
                        <a:solidFill>
                          <a:schemeClr val="dk1"/>
                        </a:solidFill>
                        <a:latin typeface="+mn-lt"/>
                        <a:ea typeface="+mn-ea"/>
                        <a:cs typeface="+mn-cs"/>
                      </a:endParaRPr>
                    </a:p>
                  </a:txBody>
                  <a:tcPr/>
                </a:tc>
              </a:tr>
              <a:tr h="540947">
                <a:tc gridSpan="4">
                  <a:txBody>
                    <a:bodyPr/>
                    <a:lstStyle/>
                    <a:p>
                      <a:r>
                        <a:rPr lang="en-US" sz="1400" dirty="0" smtClean="0"/>
                        <a:t>During journey outside</a:t>
                      </a:r>
                      <a:r>
                        <a:rPr lang="en-US" sz="1400" baseline="0" dirty="0" smtClean="0"/>
                        <a:t> Nashik:</a:t>
                      </a:r>
                      <a:r>
                        <a:rPr lang="en-US" sz="1400" dirty="0" smtClean="0"/>
                        <a:t> bus fares, rickshaw fare or taxi fare will be applicable as actuals.</a:t>
                      </a:r>
                    </a:p>
                  </a:txBody>
                  <a:tcPr/>
                </a:tc>
                <a:tc hMerge="1">
                  <a:txBody>
                    <a:bodyPr/>
                    <a:lstStyle/>
                    <a:p>
                      <a:endParaRPr lang="en-US" sz="1400" kern="1200" dirty="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r>
            </a:tbl>
          </a:graphicData>
        </a:graphic>
      </p:graphicFrame>
      <p:sp>
        <p:nvSpPr>
          <p:cNvPr id="6" name="Rectangle 5"/>
          <p:cNvSpPr/>
          <p:nvPr/>
        </p:nvSpPr>
        <p:spPr>
          <a:xfrm>
            <a:off x="624840" y="4253350"/>
            <a:ext cx="7315200" cy="369332"/>
          </a:xfrm>
          <a:prstGeom prst="rect">
            <a:avLst/>
          </a:prstGeom>
        </p:spPr>
        <p:txBody>
          <a:bodyPr wrap="square">
            <a:spAutoFit/>
          </a:bodyPr>
          <a:lstStyle/>
          <a:p>
            <a:r>
              <a:rPr lang="en-US" dirty="0" smtClean="0"/>
              <a:t>City</a:t>
            </a:r>
            <a:r>
              <a:rPr lang="en-US" baseline="0" dirty="0" smtClean="0"/>
              <a:t> </a:t>
            </a:r>
            <a:r>
              <a:rPr lang="en-US" dirty="0" smtClean="0"/>
              <a:t>Bus/ Local/ Auto rickshaw/Taxi Fare during Journey</a:t>
            </a:r>
            <a:endParaRPr lang="en-US" dirty="0"/>
          </a:p>
        </p:txBody>
      </p:sp>
      <p:sp>
        <p:nvSpPr>
          <p:cNvPr id="7" name="Rectangle 6"/>
          <p:cNvSpPr/>
          <p:nvPr/>
        </p:nvSpPr>
        <p:spPr>
          <a:xfrm>
            <a:off x="624840" y="152400"/>
            <a:ext cx="7315200" cy="369332"/>
          </a:xfrm>
          <a:prstGeom prst="rect">
            <a:avLst/>
          </a:prstGeom>
        </p:spPr>
        <p:txBody>
          <a:bodyPr wrap="square">
            <a:spAutoFit/>
          </a:bodyPr>
          <a:lstStyle/>
          <a:p>
            <a:r>
              <a:rPr lang="en-US" dirty="0" smtClean="0"/>
              <a:t>Daily and Hotel Accommodation Allowances details: </a:t>
            </a:r>
            <a:endParaRPr lang="en-US" dirty="0"/>
          </a:p>
        </p:txBody>
      </p:sp>
    </p:spTree>
    <p:extLst>
      <p:ext uri="{BB962C8B-B14F-4D97-AF65-F5344CB8AC3E}">
        <p14:creationId xmlns="" xmlns:p14="http://schemas.microsoft.com/office/powerpoint/2010/main" val="1908159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30307"/>
            <a:ext cx="8610600" cy="5294293"/>
          </a:xfrm>
        </p:spPr>
        <p:txBody>
          <a:bodyPr>
            <a:normAutofit fontScale="92500"/>
          </a:bodyPr>
          <a:lstStyle/>
          <a:p>
            <a:r>
              <a:rPr lang="en-US" sz="1800" dirty="0" smtClean="0"/>
              <a:t>For employees:</a:t>
            </a:r>
          </a:p>
          <a:p>
            <a:pPr>
              <a:buFont typeface="+mj-lt"/>
              <a:buAutoNum type="arabicPeriod"/>
            </a:pPr>
            <a:r>
              <a:rPr lang="en-US" sz="1800" dirty="0" err="1" smtClean="0"/>
              <a:t>Nashik</a:t>
            </a:r>
            <a:r>
              <a:rPr lang="en-US" sz="1800" dirty="0" smtClean="0"/>
              <a:t>-Mumbai travelling should be done by railway</a:t>
            </a:r>
          </a:p>
          <a:p>
            <a:pPr>
              <a:buFont typeface="+mj-lt"/>
              <a:buAutoNum type="arabicPeriod"/>
            </a:pPr>
            <a:r>
              <a:rPr lang="en-US" sz="1800" dirty="0" smtClean="0"/>
              <a:t>Nashik-Mumbai-Delhi </a:t>
            </a:r>
            <a:r>
              <a:rPr lang="en-US" sz="1800" dirty="0"/>
              <a:t>travelling should be done by </a:t>
            </a:r>
            <a:r>
              <a:rPr lang="en-US" sz="1800" dirty="0" smtClean="0"/>
              <a:t>railway and management of concerned work should be done by the employee themselves. Air travel is not allowed but in emergency </a:t>
            </a:r>
            <a:r>
              <a:rPr lang="en-US" sz="1800" dirty="0" err="1" smtClean="0"/>
              <a:t>tatkal</a:t>
            </a:r>
            <a:r>
              <a:rPr lang="en-US" sz="1800" dirty="0" smtClean="0"/>
              <a:t> reservation of train tickets can be considered.</a:t>
            </a:r>
          </a:p>
          <a:p>
            <a:r>
              <a:rPr lang="en-US" sz="1800" dirty="0" smtClean="0"/>
              <a:t>For Societies Consultant(Legal) and Employees travellin</a:t>
            </a:r>
            <a:r>
              <a:rPr lang="en-US" sz="1800" dirty="0"/>
              <a:t>g</a:t>
            </a:r>
            <a:r>
              <a:rPr lang="en-US" sz="1800" dirty="0" smtClean="0"/>
              <a:t>:</a:t>
            </a:r>
          </a:p>
          <a:p>
            <a:pPr>
              <a:buFont typeface="+mj-lt"/>
              <a:buAutoNum type="arabicPeriod"/>
            </a:pPr>
            <a:r>
              <a:rPr lang="en-US" sz="1800" dirty="0" smtClean="0"/>
              <a:t>For Nashik-Mumbai </a:t>
            </a:r>
            <a:r>
              <a:rPr lang="en-US" sz="1800" dirty="0"/>
              <a:t>t</a:t>
            </a:r>
            <a:r>
              <a:rPr lang="en-US" sz="1800" dirty="0" smtClean="0"/>
              <a:t>hey </a:t>
            </a:r>
            <a:r>
              <a:rPr lang="en-US" sz="1800" dirty="0"/>
              <a:t>can use Society’s vehicle </a:t>
            </a:r>
            <a:r>
              <a:rPr lang="en-US" sz="1800" dirty="0" smtClean="0"/>
              <a:t>with prior permission of Secretary or can opt </a:t>
            </a:r>
            <a:r>
              <a:rPr lang="en-US" sz="1800" dirty="0"/>
              <a:t>for tourist vehicle</a:t>
            </a:r>
            <a:r>
              <a:rPr lang="en-US" sz="1800" dirty="0" smtClean="0"/>
              <a:t>.</a:t>
            </a:r>
          </a:p>
          <a:p>
            <a:pPr>
              <a:buFont typeface="+mj-lt"/>
              <a:buAutoNum type="arabicPeriod"/>
            </a:pPr>
            <a:r>
              <a:rPr lang="en-US" sz="1800" dirty="0" smtClean="0"/>
              <a:t>For Nashik-Mumbai-Delhi, fare of travelling by share taxi from Nashik to Mumbai airport is reimbursed. Air travel by economy class is reimbursed. In Delhi, during </a:t>
            </a:r>
            <a:r>
              <a:rPr lang="en-US" sz="1800" dirty="0"/>
              <a:t>journey outside Nashik: bus fares, rickshaw fare or taxi fare will be applicable as actuals.</a:t>
            </a:r>
          </a:p>
          <a:p>
            <a:pPr>
              <a:buFont typeface="+mj-lt"/>
              <a:buAutoNum type="arabicPeriod"/>
            </a:pPr>
            <a:r>
              <a:rPr lang="en-US" sz="1800" dirty="0" smtClean="0"/>
              <a:t>Food(breakfast &amp; Lunch) with consultant  is reimbursed as per bills. Hotel bills are to be submitted. </a:t>
            </a:r>
          </a:p>
          <a:p>
            <a:pPr>
              <a:buFont typeface="+mj-lt"/>
              <a:buAutoNum type="arabicPeriod"/>
            </a:pPr>
            <a:r>
              <a:rPr lang="en-US" sz="1800" dirty="0" smtClean="0"/>
              <a:t>Accommodation bills of  Government rest house or hotel bills are submitted and reimbursed as actuals.</a:t>
            </a:r>
          </a:p>
          <a:p>
            <a:pPr>
              <a:buFont typeface="+mj-lt"/>
              <a:buAutoNum type="arabicPeriod"/>
            </a:pPr>
            <a:r>
              <a:rPr lang="en-US" sz="1800" dirty="0"/>
              <a:t>Daily allowances and hotel accommodation are not reimbursed for journey within Nashik district but travelling allowances are reimbursed</a:t>
            </a:r>
            <a:r>
              <a:rPr lang="en-US" sz="1800" dirty="0" smtClean="0"/>
              <a:t>.</a:t>
            </a:r>
          </a:p>
          <a:p>
            <a:pPr>
              <a:buFont typeface="+mj-lt"/>
              <a:buAutoNum type="arabicPeriod"/>
            </a:pPr>
            <a:r>
              <a:rPr lang="en-US" sz="1800" dirty="0" smtClean="0"/>
              <a:t>Bills have to be submitted within three days in prescribed format to Accounts department.</a:t>
            </a:r>
          </a:p>
          <a:p>
            <a:pPr>
              <a:buFont typeface="+mj-lt"/>
              <a:buAutoNum type="arabicPeriod"/>
            </a:pPr>
            <a:endParaRPr lang="en-US" sz="1800" dirty="0" smtClean="0"/>
          </a:p>
          <a:p>
            <a:pPr>
              <a:buFont typeface="+mj-lt"/>
              <a:buAutoNum type="arabicPeriod"/>
            </a:pPr>
            <a:endParaRPr lang="en-US" sz="1800" dirty="0" smtClean="0"/>
          </a:p>
          <a:p>
            <a:pPr>
              <a:buFont typeface="+mj-lt"/>
              <a:buAutoNum type="arabicPeriod"/>
            </a:pPr>
            <a:endParaRPr lang="en-US" sz="1800" dirty="0" smtClean="0"/>
          </a:p>
          <a:p>
            <a:pPr>
              <a:buFont typeface="+mj-lt"/>
              <a:buAutoNum type="arabicPeriod"/>
            </a:pPr>
            <a:endParaRPr lang="en-US" sz="1800" dirty="0" smtClean="0"/>
          </a:p>
          <a:p>
            <a:pPr>
              <a:buFont typeface="+mj-lt"/>
              <a:buAutoNum type="arabicPeriod"/>
            </a:pPr>
            <a:endParaRPr lang="en-US" sz="1800" dirty="0" smtClean="0"/>
          </a:p>
          <a:p>
            <a:pPr>
              <a:buFont typeface="+mj-lt"/>
              <a:buAutoNum type="arabicPeriod"/>
            </a:pPr>
            <a:endParaRPr lang="en-US" sz="1800" dirty="0"/>
          </a:p>
          <a:p>
            <a:endParaRPr lang="en-US" sz="1800" dirty="0" smtClean="0"/>
          </a:p>
          <a:p>
            <a:pPr>
              <a:buFont typeface="+mj-lt"/>
              <a:buAutoNum type="arabicPeriod"/>
            </a:pPr>
            <a:endParaRPr lang="en-US" sz="1800" dirty="0" smtClean="0"/>
          </a:p>
          <a:p>
            <a:pPr>
              <a:buFont typeface="+mj-lt"/>
              <a:buAutoNum type="arabicPeriod"/>
            </a:pPr>
            <a:endParaRPr lang="en-US" sz="1800" dirty="0"/>
          </a:p>
        </p:txBody>
      </p:sp>
      <p:sp>
        <p:nvSpPr>
          <p:cNvPr id="4" name="TextBox 3"/>
          <p:cNvSpPr txBox="1"/>
          <p:nvPr/>
        </p:nvSpPr>
        <p:spPr>
          <a:xfrm>
            <a:off x="76200" y="76200"/>
            <a:ext cx="9144000" cy="954107"/>
          </a:xfrm>
          <a:prstGeom prst="rect">
            <a:avLst/>
          </a:prstGeom>
          <a:noFill/>
        </p:spPr>
        <p:txBody>
          <a:bodyPr wrap="square" rtlCol="0">
            <a:spAutoFit/>
          </a:bodyPr>
          <a:lstStyle/>
          <a:p>
            <a:r>
              <a:rPr lang="en-US" sz="2800" b="1" dirty="0" smtClean="0"/>
              <a:t>TA </a:t>
            </a:r>
            <a:r>
              <a:rPr lang="en-US" sz="2800" b="1" dirty="0" smtClean="0"/>
              <a:t>Policy for Employees travelling related to Legal matters and visits to Government offices:</a:t>
            </a:r>
            <a:endParaRPr lang="en-US" sz="2800" b="1" dirty="0"/>
          </a:p>
        </p:txBody>
      </p:sp>
    </p:spTree>
    <p:extLst>
      <p:ext uri="{BB962C8B-B14F-4D97-AF65-F5344CB8AC3E}">
        <p14:creationId xmlns="" xmlns:p14="http://schemas.microsoft.com/office/powerpoint/2010/main" val="1707053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2296</Words>
  <Application>Microsoft Office PowerPoint</Application>
  <PresentationFormat>On-screen Show (4:3)</PresentationFormat>
  <Paragraphs>264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TRAVELLING ALLOWANCE/ DEARNESS ALLOWANCE POLICY   K.K.WAGH INSTITUTE OF ENGINEERING EDUCATION &amp; RESEARCH</vt:lpstr>
      <vt:lpstr>TA Policy for Secretary:</vt:lpstr>
      <vt:lpstr>Slide 3</vt:lpstr>
      <vt:lpstr>Slide 4</vt:lpstr>
      <vt:lpstr>Slide 5</vt:lpstr>
      <vt:lpstr>Slide 6</vt:lpstr>
      <vt:lpstr>Slide 7</vt:lpstr>
      <vt:lpstr>Slide 8</vt:lpstr>
      <vt:lpstr>Slide 9</vt:lpstr>
      <vt:lpstr>Slide 10</vt:lpstr>
      <vt:lpstr>Slide 11</vt:lpstr>
      <vt:lpstr>Slide 12</vt:lpstr>
      <vt:lpstr>Daily Allowance and Hotel Accommodation Reimbursement details: </vt:lpstr>
      <vt:lpstr>Slide 14</vt:lpstr>
      <vt:lpstr>Slide 15</vt:lpstr>
      <vt:lpstr>Dearness Allowance</vt:lpstr>
      <vt:lpstr>THANK YOU</vt:lpstr>
    </vt:vector>
  </TitlesOfParts>
  <Company>kkw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Travelling Allowance/ Dearness Allowance K.K.WAGH Institute of Engineering Education &amp; Research</dc:title>
  <dc:creator>Admin</dc:creator>
  <cp:lastModifiedBy>HPPR06</cp:lastModifiedBy>
  <cp:revision>38</cp:revision>
  <dcterms:created xsi:type="dcterms:W3CDTF">2018-08-14T05:52:03Z</dcterms:created>
  <dcterms:modified xsi:type="dcterms:W3CDTF">2018-08-14T13:29:03Z</dcterms:modified>
</cp:coreProperties>
</file>