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3" r:id="rId3"/>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05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D60ADC-0B07-4E1D-A101-7EFEED7BB8CD}" type="datetimeFigureOut">
              <a:rPr lang="en-US" smtClean="0"/>
              <a:pPr/>
              <a:t>8/14/2018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9D11CE-77F4-440E-A2E3-A74BA759A47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89D11CE-77F4-440E-A2E3-A74BA759A47D}"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E517A0-998C-4003-98EF-65BE0238D04A}" type="datetime1">
              <a:rPr lang="en-US" smtClean="0"/>
              <a:pPr/>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5EC0F4-FAAB-4FFB-86C0-F982D0C937C3}" type="datetime1">
              <a:rPr lang="en-US" smtClean="0"/>
              <a:pPr/>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F7DD9A-E51F-4CA8-A3CC-50C68CDB9316}" type="datetime1">
              <a:rPr lang="en-US" smtClean="0"/>
              <a:pPr/>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620C3F-EDAD-438B-B798-16BE3674E53D}" type="datetime1">
              <a:rPr lang="en-US" smtClean="0"/>
              <a:pPr/>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F5546C-7AB2-4568-93D7-597CA9182042}" type="datetime1">
              <a:rPr lang="en-US" smtClean="0"/>
              <a:pPr/>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F04169-42AA-4376-BA79-3943ECD85363}" type="datetime1">
              <a:rPr lang="en-US" smtClean="0"/>
              <a:pPr/>
              <a:t>8/14/2018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3694F4F-599D-48F7-B2DF-5769C4DFE7DE}" type="datetime1">
              <a:rPr lang="en-US" smtClean="0"/>
              <a:pPr/>
              <a:t>8/14/2018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2DE66B-AAAF-4E9B-A727-0DE32F426607}" type="datetime1">
              <a:rPr lang="en-US" smtClean="0"/>
              <a:pPr/>
              <a:t>8/14/2018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D99868-AC90-46B3-AE0B-E1F547626746}" type="datetime1">
              <a:rPr lang="en-US" smtClean="0"/>
              <a:pPr/>
              <a:t>8/14/2018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6C8A89-C850-4255-8552-D519F0245D28}" type="datetime1">
              <a:rPr lang="en-US" smtClean="0"/>
              <a:pPr/>
              <a:t>8/14/2018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4CC658-617C-4A96-9613-6EA504B74A86}" type="datetime1">
              <a:rPr lang="en-US" smtClean="0"/>
              <a:pPr/>
              <a:t>8/14/2018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ADD01-7D54-4DB0-A0FE-F9608E8C359F}" type="datetime1">
              <a:rPr lang="en-US" smtClean="0"/>
              <a:pPr/>
              <a:t>8/14/2018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ngg.kkwagh.edu.i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2362200"/>
            <a:ext cx="7696200" cy="3276600"/>
          </a:xfrm>
        </p:spPr>
        <p:txBody>
          <a:bodyPr>
            <a:normAutofit fontScale="70000" lnSpcReduction="20000"/>
          </a:bodyPr>
          <a:lstStyle/>
          <a:p>
            <a:r>
              <a:rPr lang="en-US" b="1" dirty="0" err="1" smtClean="0">
                <a:solidFill>
                  <a:schemeClr val="tx1"/>
                </a:solidFill>
                <a:latin typeface="Arial Narrow" pitchFamily="34" charset="0"/>
              </a:rPr>
              <a:t>K.K.Wagh</a:t>
            </a:r>
            <a:r>
              <a:rPr lang="en-US" b="1" dirty="0" smtClean="0">
                <a:solidFill>
                  <a:schemeClr val="tx1"/>
                </a:solidFill>
                <a:latin typeface="Arial Narrow" pitchFamily="34" charset="0"/>
              </a:rPr>
              <a:t> Institute of Engineering Education and Research, </a:t>
            </a:r>
            <a:r>
              <a:rPr lang="en-US" b="1" dirty="0" err="1" smtClean="0">
                <a:solidFill>
                  <a:schemeClr val="tx1"/>
                </a:solidFill>
                <a:latin typeface="Arial Narrow" pitchFamily="34" charset="0"/>
              </a:rPr>
              <a:t>Nashik</a:t>
            </a:r>
            <a:r>
              <a:rPr lang="en-US" b="1" dirty="0" smtClean="0">
                <a:solidFill>
                  <a:schemeClr val="tx1"/>
                </a:solidFill>
                <a:latin typeface="Arial Narrow" pitchFamily="34" charset="0"/>
              </a:rPr>
              <a:t>.</a:t>
            </a:r>
            <a:endParaRPr lang="en-US" dirty="0" smtClean="0">
              <a:solidFill>
                <a:schemeClr val="tx1"/>
              </a:solidFill>
              <a:latin typeface="Arial Narrow" pitchFamily="34" charset="0"/>
            </a:endParaRPr>
          </a:p>
          <a:p>
            <a:r>
              <a:rPr lang="en-US" b="1" dirty="0" smtClean="0">
                <a:solidFill>
                  <a:schemeClr val="tx1"/>
                </a:solidFill>
                <a:latin typeface="Arial Narrow" pitchFamily="34" charset="0"/>
              </a:rPr>
              <a:t> </a:t>
            </a:r>
            <a:endParaRPr lang="en-US" dirty="0" smtClean="0">
              <a:solidFill>
                <a:schemeClr val="tx1"/>
              </a:solidFill>
              <a:latin typeface="Arial Narrow" pitchFamily="34" charset="0"/>
            </a:endParaRPr>
          </a:p>
          <a:p>
            <a:r>
              <a:rPr lang="en-US" b="1" i="1" u="sng" dirty="0" smtClean="0">
                <a:solidFill>
                  <a:schemeClr val="accent6">
                    <a:lumMod val="50000"/>
                  </a:schemeClr>
                </a:solidFill>
                <a:latin typeface="Arial Narrow" pitchFamily="34" charset="0"/>
              </a:rPr>
              <a:t>Rules and Regulations for Industrial Consultancy Projects</a:t>
            </a:r>
            <a:endParaRPr lang="en-US" dirty="0" smtClean="0">
              <a:solidFill>
                <a:schemeClr val="accent6">
                  <a:lumMod val="50000"/>
                </a:schemeClr>
              </a:solidFill>
              <a:latin typeface="Arial Narrow" pitchFamily="34" charset="0"/>
            </a:endParaRPr>
          </a:p>
          <a:p>
            <a:r>
              <a:rPr lang="en-US" b="1" i="1" dirty="0" smtClean="0">
                <a:solidFill>
                  <a:schemeClr val="tx1"/>
                </a:solidFill>
                <a:latin typeface="Arial Narrow" pitchFamily="34" charset="0"/>
              </a:rPr>
              <a:t> </a:t>
            </a:r>
            <a:endParaRPr lang="en-US" dirty="0" smtClean="0">
              <a:solidFill>
                <a:schemeClr val="tx1"/>
              </a:solidFill>
              <a:latin typeface="Arial Narrow" pitchFamily="34" charset="0"/>
            </a:endParaRPr>
          </a:p>
          <a:p>
            <a:r>
              <a:rPr lang="en-US" b="1" i="1" dirty="0" smtClean="0">
                <a:solidFill>
                  <a:srgbClr val="7030A0"/>
                </a:solidFill>
                <a:latin typeface="Arial Narrow" pitchFamily="34" charset="0"/>
              </a:rPr>
              <a:t>Issued by,</a:t>
            </a:r>
            <a:endParaRPr lang="en-US" dirty="0" smtClean="0">
              <a:solidFill>
                <a:srgbClr val="7030A0"/>
              </a:solidFill>
              <a:latin typeface="Arial Narrow" pitchFamily="34" charset="0"/>
            </a:endParaRPr>
          </a:p>
          <a:p>
            <a:endParaRPr lang="en-US" sz="1300" b="1" i="1" dirty="0" smtClean="0">
              <a:solidFill>
                <a:schemeClr val="tx1"/>
              </a:solidFill>
              <a:latin typeface="Arial Narrow" pitchFamily="34" charset="0"/>
            </a:endParaRPr>
          </a:p>
          <a:p>
            <a:r>
              <a:rPr lang="en-US" b="1" i="1" dirty="0" smtClean="0">
                <a:solidFill>
                  <a:schemeClr val="tx1"/>
                </a:solidFill>
                <a:latin typeface="Arial Narrow" pitchFamily="34" charset="0"/>
              </a:rPr>
              <a:t>Principal, </a:t>
            </a:r>
            <a:endParaRPr lang="en-US" dirty="0" smtClean="0">
              <a:solidFill>
                <a:schemeClr val="tx1"/>
              </a:solidFill>
              <a:latin typeface="Arial Narrow" pitchFamily="34" charset="0"/>
            </a:endParaRPr>
          </a:p>
          <a:p>
            <a:r>
              <a:rPr lang="en-US" b="1" i="1" dirty="0" err="1" smtClean="0">
                <a:solidFill>
                  <a:schemeClr val="tx1"/>
                </a:solidFill>
                <a:latin typeface="Arial Narrow" pitchFamily="34" charset="0"/>
              </a:rPr>
              <a:t>K.K.Wagh</a:t>
            </a:r>
            <a:r>
              <a:rPr lang="en-US" b="1" i="1" dirty="0" smtClean="0">
                <a:solidFill>
                  <a:schemeClr val="tx1"/>
                </a:solidFill>
                <a:latin typeface="Arial Narrow" pitchFamily="34" charset="0"/>
              </a:rPr>
              <a:t> Institute of Engineering Education and Research, </a:t>
            </a:r>
            <a:r>
              <a:rPr lang="en-US" b="1" i="1" dirty="0" err="1" smtClean="0">
                <a:solidFill>
                  <a:schemeClr val="tx1"/>
                </a:solidFill>
                <a:latin typeface="Arial Narrow" pitchFamily="34" charset="0"/>
              </a:rPr>
              <a:t>Nashik</a:t>
            </a:r>
            <a:r>
              <a:rPr lang="en-US" b="1" i="1" dirty="0" smtClean="0">
                <a:solidFill>
                  <a:schemeClr val="tx1"/>
                </a:solidFill>
                <a:latin typeface="Arial Narrow" pitchFamily="34" charset="0"/>
              </a:rPr>
              <a:t>.</a:t>
            </a:r>
            <a:endParaRPr lang="en-US" dirty="0" smtClean="0">
              <a:solidFill>
                <a:schemeClr val="tx1"/>
              </a:solidFill>
              <a:latin typeface="Arial Narrow" pitchFamily="34" charset="0"/>
            </a:endParaRPr>
          </a:p>
          <a:p>
            <a:endParaRPr lang="en-US" dirty="0"/>
          </a:p>
        </p:txBody>
      </p:sp>
      <p:pic>
        <p:nvPicPr>
          <p:cNvPr id="4" name="Picture 3" descr="C:\Users\staff\Documents\Consultancy Policy\KKWIEER logo.png"/>
          <p:cNvPicPr/>
          <p:nvPr/>
        </p:nvPicPr>
        <p:blipFill>
          <a:blip r:embed="rId3" cstate="print"/>
          <a:srcRect/>
          <a:stretch>
            <a:fillRect/>
          </a:stretch>
        </p:blipFill>
        <p:spPr bwMode="auto">
          <a:xfrm>
            <a:off x="3657600" y="838200"/>
            <a:ext cx="1863306" cy="1389063"/>
          </a:xfrm>
          <a:prstGeom prst="rect">
            <a:avLst/>
          </a:prstGeom>
          <a:noFill/>
          <a:ln w="9525">
            <a:noFill/>
            <a:miter lim="800000"/>
            <a:headEnd/>
            <a:tailEnd/>
          </a:ln>
        </p:spPr>
      </p:pic>
      <p:sp>
        <p:nvSpPr>
          <p:cNvPr id="5" name="Date Placeholder 4"/>
          <p:cNvSpPr>
            <a:spLocks noGrp="1"/>
          </p:cNvSpPr>
          <p:nvPr>
            <p:ph type="dt" sz="half" idx="10"/>
          </p:nvPr>
        </p:nvSpPr>
        <p:spPr/>
        <p:txBody>
          <a:bodyPr/>
          <a:lstStyle/>
          <a:p>
            <a:fld id="{510BFE64-784B-4BEE-AD27-6F4344A7321F}" type="datetime1">
              <a:rPr lang="en-US" smtClean="0"/>
              <a:pPr/>
              <a:t>8/14/2018</a:t>
            </a:fld>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648200"/>
          </a:xfrm>
        </p:spPr>
        <p:txBody>
          <a:bodyPr>
            <a:normAutofit/>
          </a:bodyPr>
          <a:lstStyle/>
          <a:p>
            <a:r>
              <a:rPr lang="en-US" sz="2400" b="1" dirty="0" smtClean="0">
                <a:solidFill>
                  <a:srgbClr val="FF0000"/>
                </a:solidFill>
                <a:latin typeface="Arial Narrow" pitchFamily="34" charset="0"/>
              </a:rPr>
              <a:t>Content</a:t>
            </a:r>
          </a:p>
          <a:p>
            <a:pPr>
              <a:buNone/>
            </a:pPr>
            <a:r>
              <a:rPr lang="en-US" sz="1800" b="1" dirty="0" smtClean="0">
                <a:solidFill>
                  <a:srgbClr val="7030A0"/>
                </a:solidFill>
                <a:latin typeface="Arial Narrow" pitchFamily="34" charset="0"/>
              </a:rPr>
              <a:t>1.PREAMBLE</a:t>
            </a:r>
          </a:p>
          <a:p>
            <a:pPr>
              <a:buNone/>
            </a:pPr>
            <a:r>
              <a:rPr lang="en-US" sz="1800" b="1" dirty="0" smtClean="0">
                <a:solidFill>
                  <a:srgbClr val="7030A0"/>
                </a:solidFill>
                <a:latin typeface="Arial Narrow" pitchFamily="34" charset="0"/>
              </a:rPr>
              <a:t>2. DEFINITIONS</a:t>
            </a:r>
          </a:p>
          <a:p>
            <a:pPr>
              <a:buNone/>
            </a:pPr>
            <a:r>
              <a:rPr lang="en-US" sz="1800" b="1" dirty="0" smtClean="0">
                <a:solidFill>
                  <a:srgbClr val="7030A0"/>
                </a:solidFill>
                <a:latin typeface="Arial Narrow" pitchFamily="34" charset="0"/>
              </a:rPr>
              <a:t>3. GENERAL </a:t>
            </a:r>
          </a:p>
          <a:p>
            <a:pPr>
              <a:buNone/>
            </a:pPr>
            <a:r>
              <a:rPr lang="en-US" sz="1800" b="1" dirty="0" smtClean="0">
                <a:solidFill>
                  <a:srgbClr val="7030A0"/>
                </a:solidFill>
                <a:latin typeface="Arial Narrow" pitchFamily="34" charset="0"/>
              </a:rPr>
              <a:t>4. STUDENT ASSISTANTS</a:t>
            </a:r>
          </a:p>
          <a:p>
            <a:pPr>
              <a:buNone/>
            </a:pPr>
            <a:r>
              <a:rPr lang="en-US" sz="1800" b="1" dirty="0" smtClean="0">
                <a:solidFill>
                  <a:srgbClr val="7030A0"/>
                </a:solidFill>
                <a:latin typeface="Arial Narrow" pitchFamily="34" charset="0"/>
              </a:rPr>
              <a:t>5. TRAVEL </a:t>
            </a:r>
          </a:p>
          <a:p>
            <a:pPr>
              <a:buNone/>
            </a:pPr>
            <a:r>
              <a:rPr lang="en-US" sz="1800" b="1" dirty="0" smtClean="0">
                <a:solidFill>
                  <a:srgbClr val="7030A0"/>
                </a:solidFill>
                <a:latin typeface="Arial Narrow" pitchFamily="34" charset="0"/>
              </a:rPr>
              <a:t>6. USE OF EQUIPMENT</a:t>
            </a:r>
          </a:p>
          <a:p>
            <a:pPr>
              <a:buNone/>
            </a:pPr>
            <a:r>
              <a:rPr lang="en-US" sz="1800" b="1" dirty="0" smtClean="0">
                <a:solidFill>
                  <a:srgbClr val="7030A0"/>
                </a:solidFill>
                <a:latin typeface="Arial Narrow" pitchFamily="34" charset="0"/>
              </a:rPr>
              <a:t>6. FINANCE AND ACCOUNTS</a:t>
            </a:r>
          </a:p>
          <a:p>
            <a:pPr>
              <a:buNone/>
            </a:pPr>
            <a:r>
              <a:rPr lang="en-US" sz="1800" b="1" dirty="0" smtClean="0">
                <a:solidFill>
                  <a:srgbClr val="7030A0"/>
                </a:solidFill>
                <a:latin typeface="Arial Narrow" pitchFamily="34" charset="0"/>
              </a:rPr>
              <a:t>7. PUBLICATION OF RESULTS </a:t>
            </a:r>
            <a:endParaRPr lang="en-US" sz="1800" dirty="0" smtClean="0">
              <a:solidFill>
                <a:srgbClr val="7030A0"/>
              </a:solidFill>
              <a:latin typeface="Arial Narrow" pitchFamily="34" charset="0"/>
            </a:endParaRPr>
          </a:p>
          <a:p>
            <a:pPr>
              <a:buNone/>
            </a:pPr>
            <a:r>
              <a:rPr lang="en-US" sz="1800" b="1" dirty="0" smtClean="0">
                <a:solidFill>
                  <a:srgbClr val="7030A0"/>
                </a:solidFill>
                <a:latin typeface="Arial Narrow" pitchFamily="34" charset="0"/>
              </a:rPr>
              <a:t>8. IMPORTANT CONTACT DETAILS</a:t>
            </a:r>
            <a:endParaRPr lang="en-US" sz="1800" dirty="0" smtClean="0">
              <a:solidFill>
                <a:srgbClr val="7030A0"/>
              </a:solidFill>
              <a:latin typeface="Arial Narrow" pitchFamily="34" charset="0"/>
            </a:endParaRPr>
          </a:p>
          <a:p>
            <a:pPr>
              <a:buFont typeface="Wingdings" pitchFamily="2" charset="2"/>
              <a:buChar char="Ø"/>
            </a:pPr>
            <a:endParaRPr lang="en-US" dirty="0" smtClean="0">
              <a:solidFill>
                <a:srgbClr val="7030A0"/>
              </a:solidFill>
              <a:latin typeface="Arial Narrow" pitchFamily="34" charset="0"/>
            </a:endParaRPr>
          </a:p>
          <a:p>
            <a:pPr>
              <a:buFont typeface="Wingdings" pitchFamily="2" charset="2"/>
              <a:buChar char="Ø"/>
            </a:pPr>
            <a:endParaRPr lang="en-US" b="1" dirty="0" smtClean="0">
              <a:solidFill>
                <a:srgbClr val="7030A0"/>
              </a:solidFill>
              <a:latin typeface="Arial Narrow" pitchFamily="34" charset="0"/>
            </a:endParaRPr>
          </a:p>
          <a:p>
            <a:pPr>
              <a:buFont typeface="Wingdings" pitchFamily="2" charset="2"/>
              <a:buChar char="Ø"/>
            </a:pPr>
            <a:endParaRPr lang="en-US" dirty="0" smtClean="0">
              <a:solidFill>
                <a:srgbClr val="7030A0"/>
              </a:solidFill>
              <a:latin typeface="Arial Narrow" pitchFamily="34" charset="0"/>
            </a:endParaRPr>
          </a:p>
          <a:p>
            <a:pPr>
              <a:buFont typeface="Wingdings" pitchFamily="2" charset="2"/>
              <a:buChar char="Ø"/>
            </a:pPr>
            <a:endParaRPr lang="en-US" b="1" dirty="0" smtClean="0">
              <a:solidFill>
                <a:srgbClr val="7030A0"/>
              </a:solidFill>
              <a:latin typeface="Arial Narrow" pitchFamily="34" charset="0"/>
            </a:endParaRPr>
          </a:p>
          <a:p>
            <a:pPr>
              <a:buFont typeface="Wingdings" pitchFamily="2" charset="2"/>
              <a:buChar char="Ø"/>
            </a:pPr>
            <a:endParaRPr lang="en-US" b="1" dirty="0" smtClean="0">
              <a:latin typeface="Arial Narrow" pitchFamily="34" charset="0"/>
            </a:endParaRPr>
          </a:p>
          <a:p>
            <a:pPr>
              <a:buFont typeface="Wingdings" pitchFamily="2" charset="2"/>
              <a:buChar char="Ø"/>
            </a:pPr>
            <a:endParaRPr lang="en-US" b="1" dirty="0" smtClean="0">
              <a:solidFill>
                <a:srgbClr val="7030A0"/>
              </a:solidFill>
              <a:latin typeface="Arial Narrow" pitchFamily="34" charset="0"/>
            </a:endParaRPr>
          </a:p>
          <a:p>
            <a:pPr>
              <a:buFont typeface="Wingdings" pitchFamily="2" charset="2"/>
              <a:buChar char="Ø"/>
            </a:pPr>
            <a:endParaRPr lang="en-US" dirty="0"/>
          </a:p>
        </p:txBody>
      </p:sp>
      <p:sp>
        <p:nvSpPr>
          <p:cNvPr id="4" name="Date Placeholder 3"/>
          <p:cNvSpPr>
            <a:spLocks noGrp="1"/>
          </p:cNvSpPr>
          <p:nvPr>
            <p:ph type="dt" sz="half" idx="10"/>
          </p:nvPr>
        </p:nvSpPr>
        <p:spPr/>
        <p:txBody>
          <a:bodyPr/>
          <a:lstStyle/>
          <a:p>
            <a:fld id="{81620C3F-EDAD-438B-B798-16BE3674E53D}" type="datetime1">
              <a:rPr lang="en-US" smtClean="0"/>
              <a:pPr/>
              <a:t>8/14/2018</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
        <p:nvSpPr>
          <p:cNvPr id="6" name="TextBox 5"/>
          <p:cNvSpPr txBox="1"/>
          <p:nvPr/>
        </p:nvSpPr>
        <p:spPr>
          <a:xfrm>
            <a:off x="533400" y="381000"/>
            <a:ext cx="7315200" cy="430887"/>
          </a:xfrm>
          <a:prstGeom prst="rect">
            <a:avLst/>
          </a:prstGeom>
          <a:noFill/>
        </p:spPr>
        <p:txBody>
          <a:bodyPr wrap="square" rtlCol="0">
            <a:spAutoFit/>
          </a:bodyPr>
          <a:lstStyle/>
          <a:p>
            <a:r>
              <a:rPr lang="en-US" sz="2200" b="1" i="1" u="sng" dirty="0" smtClean="0">
                <a:solidFill>
                  <a:schemeClr val="accent6">
                    <a:lumMod val="50000"/>
                  </a:schemeClr>
                </a:solidFill>
                <a:latin typeface="Arial Narrow" pitchFamily="34" charset="0"/>
              </a:rPr>
              <a:t>Rules and Regulations for Industrial Consultancy Projects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534400" cy="5486400"/>
          </a:xfrm>
        </p:spPr>
        <p:txBody>
          <a:bodyPr>
            <a:normAutofit fontScale="47500" lnSpcReduction="20000"/>
          </a:bodyPr>
          <a:lstStyle/>
          <a:p>
            <a:pPr algn="just">
              <a:buNone/>
            </a:pPr>
            <a:r>
              <a:rPr lang="en-US" sz="3800" b="1" dirty="0" smtClean="0">
                <a:solidFill>
                  <a:srgbClr val="7030A0"/>
                </a:solidFill>
                <a:latin typeface="Arial Narrow" pitchFamily="34" charset="0"/>
              </a:rPr>
              <a:t>1.PREAMBLE</a:t>
            </a:r>
          </a:p>
          <a:p>
            <a:pPr algn="just">
              <a:buFont typeface="Wingdings" pitchFamily="2" charset="2"/>
              <a:buChar char="Ø"/>
            </a:pPr>
            <a:r>
              <a:rPr lang="en-US" sz="3800" dirty="0" smtClean="0">
                <a:latin typeface="Arial Narrow" pitchFamily="34" charset="0"/>
              </a:rPr>
              <a:t>The institution renders consultancy services to government/non-government organization/community/public, which benefits the concerned faculty members and the Institute in several ways</a:t>
            </a:r>
          </a:p>
          <a:p>
            <a:pPr algn="just">
              <a:buNone/>
            </a:pPr>
            <a:r>
              <a:rPr lang="en-US" sz="3800" b="1" dirty="0" smtClean="0">
                <a:solidFill>
                  <a:srgbClr val="7030A0"/>
                </a:solidFill>
                <a:latin typeface="Arial Narrow" pitchFamily="34" charset="0"/>
              </a:rPr>
              <a:t>2. DEFINITIONS</a:t>
            </a:r>
            <a:endParaRPr lang="en-US" sz="3800" b="1" dirty="0" smtClean="0">
              <a:latin typeface="Arial Narrow" pitchFamily="34" charset="0"/>
            </a:endParaRPr>
          </a:p>
          <a:p>
            <a:pPr algn="just">
              <a:buFont typeface="Wingdings" pitchFamily="2" charset="2"/>
              <a:buChar char="Ø"/>
            </a:pPr>
            <a:r>
              <a:rPr lang="en-US" sz="3800" b="1" dirty="0" smtClean="0">
                <a:latin typeface="Arial Narrow" pitchFamily="34" charset="0"/>
              </a:rPr>
              <a:t> Institute </a:t>
            </a:r>
            <a:r>
              <a:rPr lang="en-US" sz="3800" dirty="0" smtClean="0">
                <a:latin typeface="Arial Narrow" pitchFamily="34" charset="0"/>
              </a:rPr>
              <a:t>means </a:t>
            </a:r>
            <a:r>
              <a:rPr lang="en-US" sz="3800" dirty="0" err="1" smtClean="0">
                <a:latin typeface="Arial Narrow" pitchFamily="34" charset="0"/>
              </a:rPr>
              <a:t>K.K.Wagh</a:t>
            </a:r>
            <a:r>
              <a:rPr lang="en-US" sz="3800" dirty="0" smtClean="0">
                <a:latin typeface="Arial Narrow" pitchFamily="34" charset="0"/>
              </a:rPr>
              <a:t> Institute of Engineering Education and Research, </a:t>
            </a:r>
            <a:r>
              <a:rPr lang="en-US" sz="3800" dirty="0" err="1" smtClean="0">
                <a:latin typeface="Arial Narrow" pitchFamily="34" charset="0"/>
              </a:rPr>
              <a:t>Nashik</a:t>
            </a:r>
            <a:endParaRPr lang="en-US" sz="3800" dirty="0" smtClean="0">
              <a:latin typeface="Arial Narrow" pitchFamily="34" charset="0"/>
            </a:endParaRPr>
          </a:p>
          <a:p>
            <a:pPr algn="just">
              <a:buFont typeface="Wingdings" pitchFamily="2" charset="2"/>
              <a:buChar char="Ø"/>
            </a:pPr>
            <a:r>
              <a:rPr lang="en-US" sz="3800" b="1" dirty="0" smtClean="0">
                <a:latin typeface="Arial Narrow" pitchFamily="34" charset="0"/>
              </a:rPr>
              <a:t>Department </a:t>
            </a:r>
            <a:r>
              <a:rPr lang="en-US" sz="3800" dirty="0" smtClean="0">
                <a:latin typeface="Arial Narrow" pitchFamily="34" charset="0"/>
              </a:rPr>
              <a:t>means all the academic departments of Institute </a:t>
            </a:r>
          </a:p>
          <a:p>
            <a:pPr algn="just">
              <a:buFont typeface="Wingdings" pitchFamily="2" charset="2"/>
              <a:buChar char="Ø"/>
            </a:pPr>
            <a:r>
              <a:rPr lang="en-US" sz="3800" b="1" dirty="0" smtClean="0">
                <a:latin typeface="Arial Narrow" pitchFamily="34" charset="0"/>
              </a:rPr>
              <a:t>Principal</a:t>
            </a:r>
            <a:r>
              <a:rPr lang="en-US" sz="3800" dirty="0" smtClean="0">
                <a:latin typeface="Arial Narrow" pitchFamily="34" charset="0"/>
              </a:rPr>
              <a:t> means head of the Institute</a:t>
            </a:r>
          </a:p>
          <a:p>
            <a:pPr algn="just">
              <a:buFont typeface="Wingdings" pitchFamily="2" charset="2"/>
              <a:buChar char="Ø"/>
            </a:pPr>
            <a:r>
              <a:rPr lang="en-US" sz="3800" b="1" dirty="0" smtClean="0">
                <a:latin typeface="Arial Narrow" pitchFamily="34" charset="0"/>
              </a:rPr>
              <a:t>Consultancy Project </a:t>
            </a:r>
            <a:r>
              <a:rPr lang="en-US" sz="3800" dirty="0" smtClean="0">
                <a:latin typeface="Arial Narrow" pitchFamily="34" charset="0"/>
              </a:rPr>
              <a:t>means consultancy assignment/job given by outside agency to a faculty of the Institute for work within mutually agreed scope. It will also include a consultancy assignment/job referred to the Head of the Department or a functionary of the Institute (i.e. Principal) which may be taken up as a Consultancy Project by faculty </a:t>
            </a:r>
          </a:p>
          <a:p>
            <a:pPr algn="just">
              <a:buFont typeface="Wingdings" pitchFamily="2" charset="2"/>
              <a:buChar char="Ø"/>
            </a:pPr>
            <a:r>
              <a:rPr lang="en-US" sz="3800" b="1" dirty="0" smtClean="0">
                <a:latin typeface="Arial Narrow" pitchFamily="34" charset="0"/>
              </a:rPr>
              <a:t>Routine Testing project </a:t>
            </a:r>
            <a:r>
              <a:rPr lang="en-US" sz="3800" dirty="0" smtClean="0">
                <a:latin typeface="Arial Narrow" pitchFamily="34" charset="0"/>
              </a:rPr>
              <a:t>implies those testing works where the rates are fixed by the department. The concerned Head of the Department will be the Principal Investigator </a:t>
            </a:r>
          </a:p>
          <a:p>
            <a:pPr algn="just">
              <a:buFont typeface="Wingdings" pitchFamily="2" charset="2"/>
              <a:buChar char="Ø"/>
            </a:pPr>
            <a:r>
              <a:rPr lang="en-US" sz="3800" b="1" dirty="0" smtClean="0">
                <a:latin typeface="Arial Narrow" pitchFamily="34" charset="0"/>
              </a:rPr>
              <a:t>Sponsor </a:t>
            </a:r>
            <a:r>
              <a:rPr lang="en-US" sz="3800" dirty="0" smtClean="0">
                <a:latin typeface="Arial Narrow" pitchFamily="34" charset="0"/>
              </a:rPr>
              <a:t>means the organization that offers a Project to the Institute and provides necessary financial support for successful completion of the project in time </a:t>
            </a:r>
          </a:p>
          <a:p>
            <a:pPr algn="just">
              <a:buFont typeface="Wingdings" pitchFamily="2" charset="2"/>
              <a:buChar char="Ø"/>
            </a:pPr>
            <a:r>
              <a:rPr lang="en-US" sz="3800" b="1" dirty="0" smtClean="0">
                <a:latin typeface="Arial Narrow" pitchFamily="34" charset="0"/>
              </a:rPr>
              <a:t>Project Monitoring Committee: </a:t>
            </a:r>
            <a:r>
              <a:rPr lang="en-US" sz="3800" dirty="0" smtClean="0">
                <a:latin typeface="Arial Narrow" pitchFamily="34" charset="0"/>
              </a:rPr>
              <a:t>Project Monitoring Committee (PMC) means the Committee constituted to monitor the large projects. </a:t>
            </a:r>
          </a:p>
          <a:p>
            <a:pPr algn="just">
              <a:buNone/>
            </a:pPr>
            <a:endParaRPr lang="en-US" dirty="0"/>
          </a:p>
        </p:txBody>
      </p:sp>
      <p:sp>
        <p:nvSpPr>
          <p:cNvPr id="5" name="TextBox 4"/>
          <p:cNvSpPr txBox="1"/>
          <p:nvPr/>
        </p:nvSpPr>
        <p:spPr>
          <a:xfrm>
            <a:off x="533400" y="381000"/>
            <a:ext cx="7315200" cy="430887"/>
          </a:xfrm>
          <a:prstGeom prst="rect">
            <a:avLst/>
          </a:prstGeom>
          <a:noFill/>
        </p:spPr>
        <p:txBody>
          <a:bodyPr wrap="square" rtlCol="0">
            <a:spAutoFit/>
          </a:bodyPr>
          <a:lstStyle/>
          <a:p>
            <a:r>
              <a:rPr lang="en-US" sz="2200" b="1" i="1" u="sng" dirty="0" smtClean="0">
                <a:solidFill>
                  <a:schemeClr val="accent6">
                    <a:lumMod val="50000"/>
                  </a:schemeClr>
                </a:solidFill>
                <a:latin typeface="Arial Narrow" pitchFamily="34" charset="0"/>
              </a:rPr>
              <a:t>Rules and Regulations for Industrial Consultancy Projects</a:t>
            </a:r>
          </a:p>
        </p:txBody>
      </p:sp>
      <p:sp>
        <p:nvSpPr>
          <p:cNvPr id="6" name="Date Placeholder 5"/>
          <p:cNvSpPr>
            <a:spLocks noGrp="1"/>
          </p:cNvSpPr>
          <p:nvPr>
            <p:ph type="dt" sz="half" idx="10"/>
          </p:nvPr>
        </p:nvSpPr>
        <p:spPr/>
        <p:txBody>
          <a:bodyPr/>
          <a:lstStyle/>
          <a:p>
            <a:fld id="{ADE6D704-FCA3-4899-BCDD-C1553B8BC0C4}" type="datetime1">
              <a:rPr lang="en-US" smtClean="0"/>
              <a:pPr/>
              <a:t>8/14/2018</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8534400" cy="5334000"/>
          </a:xfrm>
        </p:spPr>
        <p:txBody>
          <a:bodyPr>
            <a:normAutofit/>
          </a:bodyPr>
          <a:lstStyle/>
          <a:p>
            <a:pPr algn="just">
              <a:buNone/>
            </a:pPr>
            <a:r>
              <a:rPr lang="en-US" sz="1800" b="1" dirty="0" smtClean="0">
                <a:solidFill>
                  <a:srgbClr val="7030A0"/>
                </a:solidFill>
                <a:latin typeface="Arial Narrow" pitchFamily="34" charset="0"/>
              </a:rPr>
              <a:t>3. GENERAL </a:t>
            </a:r>
          </a:p>
          <a:p>
            <a:pPr algn="just">
              <a:buFont typeface="Wingdings" pitchFamily="2" charset="2"/>
              <a:buChar char="Ø"/>
            </a:pPr>
            <a:r>
              <a:rPr lang="en-US" sz="1800" dirty="0" smtClean="0">
                <a:latin typeface="Arial Narrow" pitchFamily="34" charset="0"/>
              </a:rPr>
              <a:t>The institution publicizes the expertise available for consultancy services</a:t>
            </a:r>
          </a:p>
          <a:p>
            <a:pPr algn="just">
              <a:buFont typeface="Wingdings" pitchFamily="2" charset="2"/>
              <a:buChar char="Ø"/>
            </a:pPr>
            <a:r>
              <a:rPr lang="en-US" sz="1800" dirty="0" smtClean="0">
                <a:latin typeface="Arial Narrow" pitchFamily="34" charset="0"/>
              </a:rPr>
              <a:t>Individuals or Departments shall take up projects after taking approval of the Principal</a:t>
            </a:r>
          </a:p>
          <a:p>
            <a:pPr algn="just">
              <a:buFont typeface="Wingdings" pitchFamily="2" charset="2"/>
              <a:buChar char="Ø"/>
            </a:pPr>
            <a:r>
              <a:rPr lang="en-US" sz="1800" dirty="0" smtClean="0">
                <a:latin typeface="Arial Narrow" pitchFamily="34" charset="0"/>
              </a:rPr>
              <a:t>The time spent by a faculty on Consultancy Project will not exceed one day per working fortnight plus one day during week end, thus a total of </a:t>
            </a:r>
            <a:r>
              <a:rPr lang="en-US" sz="1800" b="1" dirty="0" smtClean="0">
                <a:latin typeface="Arial Narrow" pitchFamily="34" charset="0"/>
              </a:rPr>
              <a:t>52 man days during the calendar year</a:t>
            </a:r>
          </a:p>
          <a:p>
            <a:pPr algn="just">
              <a:buFont typeface="Wingdings" pitchFamily="2" charset="2"/>
              <a:buChar char="Ø"/>
            </a:pPr>
            <a:r>
              <a:rPr lang="en-US" sz="1800" dirty="0" smtClean="0">
                <a:latin typeface="Arial Narrow" pitchFamily="34" charset="0"/>
              </a:rPr>
              <a:t>Consultancy project from any sponsor can be taken up for any amount depending upon the nature of work</a:t>
            </a:r>
          </a:p>
          <a:p>
            <a:pPr algn="just">
              <a:buFont typeface="Wingdings" pitchFamily="2" charset="2"/>
              <a:buChar char="Ø"/>
            </a:pPr>
            <a:r>
              <a:rPr lang="en-US" sz="1800" dirty="0" smtClean="0">
                <a:latin typeface="Arial Narrow" pitchFamily="34" charset="0"/>
              </a:rPr>
              <a:t>The report of the industrial consultancy projects will be kept by Project Co-</a:t>
            </a:r>
            <a:r>
              <a:rPr lang="en-US" sz="1800" dirty="0" err="1" smtClean="0">
                <a:latin typeface="Arial Narrow" pitchFamily="34" charset="0"/>
              </a:rPr>
              <a:t>ordinator</a:t>
            </a:r>
            <a:r>
              <a:rPr lang="en-US" sz="1800" dirty="0" smtClean="0">
                <a:latin typeface="Arial Narrow" pitchFamily="34" charset="0"/>
              </a:rPr>
              <a:t> for a period of </a:t>
            </a:r>
            <a:r>
              <a:rPr lang="en-US" sz="1800" b="1" dirty="0" smtClean="0">
                <a:latin typeface="Arial Narrow" pitchFamily="34" charset="0"/>
              </a:rPr>
              <a:t>03 years </a:t>
            </a:r>
            <a:r>
              <a:rPr lang="en-US" sz="1800" dirty="0" smtClean="0">
                <a:latin typeface="Arial Narrow" pitchFamily="34" charset="0"/>
              </a:rPr>
              <a:t>from the date of closure of the project</a:t>
            </a:r>
          </a:p>
          <a:p>
            <a:pPr algn="just">
              <a:buFont typeface="Wingdings" pitchFamily="2" charset="2"/>
              <a:buChar char="Ø"/>
            </a:pPr>
            <a:r>
              <a:rPr lang="en-US" sz="1800" dirty="0" smtClean="0">
                <a:latin typeface="Arial Narrow" pitchFamily="34" charset="0"/>
              </a:rPr>
              <a:t>All purchases under projects shall be made as per institute norms. In case of equipment which is to be carried outside, the same should be insured before they are taken out. </a:t>
            </a:r>
          </a:p>
          <a:p>
            <a:pPr algn="just">
              <a:buFont typeface="Wingdings" pitchFamily="2" charset="2"/>
              <a:buChar char="Ø"/>
            </a:pPr>
            <a:r>
              <a:rPr lang="en-US" sz="1800" dirty="0" smtClean="0">
                <a:latin typeface="Arial Narrow" pitchFamily="34" charset="0"/>
              </a:rPr>
              <a:t>Faculty may accept </a:t>
            </a:r>
            <a:r>
              <a:rPr lang="en-US" sz="1800" b="1" dirty="0" smtClean="0">
                <a:latin typeface="Arial Narrow" pitchFamily="34" charset="0"/>
              </a:rPr>
              <a:t>honorary membership of board of directors of companies </a:t>
            </a:r>
            <a:r>
              <a:rPr lang="en-US" sz="1800" dirty="0" smtClean="0">
                <a:latin typeface="Arial Narrow" pitchFamily="34" charset="0"/>
              </a:rPr>
              <a:t>with the condition that there will not be any direct involvement of the faculty in concerned industry/company.</a:t>
            </a:r>
          </a:p>
        </p:txBody>
      </p:sp>
      <p:sp>
        <p:nvSpPr>
          <p:cNvPr id="4" name="TextBox 3"/>
          <p:cNvSpPr txBox="1"/>
          <p:nvPr/>
        </p:nvSpPr>
        <p:spPr>
          <a:xfrm>
            <a:off x="457200" y="381000"/>
            <a:ext cx="7010400" cy="430887"/>
          </a:xfrm>
          <a:prstGeom prst="rect">
            <a:avLst/>
          </a:prstGeom>
          <a:noFill/>
        </p:spPr>
        <p:txBody>
          <a:bodyPr wrap="square" rtlCol="0">
            <a:spAutoFit/>
          </a:bodyPr>
          <a:lstStyle/>
          <a:p>
            <a:r>
              <a:rPr lang="en-US" sz="2200" b="1" i="1" u="sng" dirty="0" smtClean="0">
                <a:solidFill>
                  <a:schemeClr val="accent6">
                    <a:lumMod val="50000"/>
                  </a:schemeClr>
                </a:solidFill>
                <a:latin typeface="Arial Narrow" pitchFamily="34" charset="0"/>
              </a:rPr>
              <a:t>Rules and Regulations for Industrial Consultancy Projects</a:t>
            </a:r>
          </a:p>
        </p:txBody>
      </p:sp>
      <p:sp>
        <p:nvSpPr>
          <p:cNvPr id="5" name="Date Placeholder 4"/>
          <p:cNvSpPr>
            <a:spLocks noGrp="1"/>
          </p:cNvSpPr>
          <p:nvPr>
            <p:ph type="dt" sz="half" idx="10"/>
          </p:nvPr>
        </p:nvSpPr>
        <p:spPr/>
        <p:txBody>
          <a:bodyPr/>
          <a:lstStyle/>
          <a:p>
            <a:fld id="{2AD293B2-3803-4012-9594-003C5D56CBBA}" type="datetime1">
              <a:rPr lang="en-US" smtClean="0"/>
              <a:pPr/>
              <a:t>8/14/2018</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305800" cy="5791200"/>
          </a:xfrm>
        </p:spPr>
        <p:txBody>
          <a:bodyPr>
            <a:normAutofit/>
          </a:bodyPr>
          <a:lstStyle/>
          <a:p>
            <a:pPr>
              <a:buNone/>
            </a:pPr>
            <a:r>
              <a:rPr lang="en-US" sz="1800" b="1" dirty="0" smtClean="0">
                <a:solidFill>
                  <a:srgbClr val="7030A0"/>
                </a:solidFill>
                <a:latin typeface="Arial Narrow" pitchFamily="34" charset="0"/>
              </a:rPr>
              <a:t>4. STUDENT ASSISTANTS (If Necessary) </a:t>
            </a:r>
            <a:endParaRPr lang="en-US" sz="1800" dirty="0" smtClean="0">
              <a:solidFill>
                <a:srgbClr val="7030A0"/>
              </a:solidFill>
              <a:latin typeface="Arial Narrow" pitchFamily="34" charset="0"/>
            </a:endParaRPr>
          </a:p>
          <a:p>
            <a:pPr>
              <a:buFont typeface="Wingdings" pitchFamily="2" charset="2"/>
              <a:buChar char="Ø"/>
            </a:pPr>
            <a:r>
              <a:rPr lang="en-US" sz="1800" dirty="0" smtClean="0">
                <a:latin typeface="Arial Narrow" pitchFamily="34" charset="0"/>
              </a:rPr>
              <a:t>UG/PG Students: </a:t>
            </a:r>
            <a:r>
              <a:rPr lang="en-US" sz="1800" b="1" dirty="0" smtClean="0">
                <a:latin typeface="Arial Narrow" pitchFamily="34" charset="0"/>
              </a:rPr>
              <a:t>Rs.8,000 per month </a:t>
            </a:r>
          </a:p>
          <a:p>
            <a:pPr>
              <a:buFont typeface="Wingdings" pitchFamily="2" charset="2"/>
              <a:buChar char="Ø"/>
            </a:pPr>
            <a:r>
              <a:rPr lang="en-US" sz="1800" dirty="0" err="1" smtClean="0">
                <a:latin typeface="Arial Narrow" pitchFamily="34" charset="0"/>
              </a:rPr>
              <a:t>Ph.D</a:t>
            </a:r>
            <a:r>
              <a:rPr lang="en-US" sz="1800" dirty="0" smtClean="0">
                <a:latin typeface="Arial Narrow" pitchFamily="34" charset="0"/>
              </a:rPr>
              <a:t> students: </a:t>
            </a:r>
            <a:r>
              <a:rPr lang="en-US" sz="1800" b="1" dirty="0" smtClean="0">
                <a:latin typeface="Arial Narrow" pitchFamily="34" charset="0"/>
              </a:rPr>
              <a:t>Rs.18,000 per month</a:t>
            </a:r>
          </a:p>
          <a:p>
            <a:pPr>
              <a:buNone/>
            </a:pPr>
            <a:r>
              <a:rPr lang="en-US" sz="1800" b="1" dirty="0" smtClean="0">
                <a:solidFill>
                  <a:srgbClr val="7030A0"/>
                </a:solidFill>
                <a:latin typeface="Arial Narrow" pitchFamily="34" charset="0"/>
              </a:rPr>
              <a:t>5. TRAVEL </a:t>
            </a:r>
            <a:endParaRPr lang="en-US" sz="1800" dirty="0" smtClean="0">
              <a:solidFill>
                <a:srgbClr val="7030A0"/>
              </a:solidFill>
              <a:latin typeface="Arial Narrow" pitchFamily="34" charset="0"/>
            </a:endParaRPr>
          </a:p>
          <a:p>
            <a:pPr algn="just">
              <a:buFont typeface="Wingdings" pitchFamily="2" charset="2"/>
              <a:buChar char="Ø"/>
            </a:pPr>
            <a:r>
              <a:rPr lang="en-US" sz="1800" dirty="0" smtClean="0">
                <a:latin typeface="Arial Narrow" pitchFamily="34" charset="0"/>
              </a:rPr>
              <a:t>Advance for travel will be approved by the Principal</a:t>
            </a:r>
          </a:p>
          <a:p>
            <a:pPr algn="just">
              <a:buFont typeface="Wingdings" pitchFamily="2" charset="2"/>
              <a:buChar char="Ø"/>
            </a:pPr>
            <a:r>
              <a:rPr lang="en-US" sz="1800" dirty="0" smtClean="0">
                <a:latin typeface="Arial Narrow" pitchFamily="34" charset="0"/>
              </a:rPr>
              <a:t>Admissible DA or actual boarding &amp; lodging expenses will be paid on production of receipt</a:t>
            </a:r>
          </a:p>
          <a:p>
            <a:pPr algn="just">
              <a:buFont typeface="Wingdings" pitchFamily="2" charset="2"/>
              <a:buChar char="Ø"/>
            </a:pPr>
            <a:r>
              <a:rPr lang="en-US" sz="1800" dirty="0" smtClean="0">
                <a:latin typeface="Arial Narrow" pitchFamily="34" charset="0"/>
              </a:rPr>
              <a:t>Payment of charges to travel agents for Ticket purchase assistance, Visa assistance, Insurance etc. shall be admissible from project funds</a:t>
            </a:r>
          </a:p>
          <a:p>
            <a:pPr algn="just">
              <a:buFont typeface="Wingdings" pitchFamily="2" charset="2"/>
              <a:buChar char="Ø"/>
            </a:pPr>
            <a:r>
              <a:rPr lang="en-US" sz="1800" dirty="0" smtClean="0">
                <a:latin typeface="Arial Narrow" pitchFamily="34" charset="0"/>
              </a:rPr>
              <a:t>Approval of  Principal/President </a:t>
            </a:r>
            <a:r>
              <a:rPr lang="en-US" sz="1800" dirty="0" err="1" smtClean="0">
                <a:latin typeface="Arial Narrow" pitchFamily="34" charset="0"/>
              </a:rPr>
              <a:t>K.K.Wagh</a:t>
            </a:r>
            <a:r>
              <a:rPr lang="en-US" sz="1800" dirty="0" smtClean="0">
                <a:latin typeface="Arial Narrow" pitchFamily="34" charset="0"/>
              </a:rPr>
              <a:t> Education Society will be required for all international travels as per the policy of institute</a:t>
            </a:r>
          </a:p>
          <a:p>
            <a:pPr>
              <a:buNone/>
            </a:pPr>
            <a:r>
              <a:rPr lang="en-US" sz="1800" b="1" dirty="0" smtClean="0">
                <a:solidFill>
                  <a:srgbClr val="7030A0"/>
                </a:solidFill>
                <a:latin typeface="Arial Narrow" pitchFamily="34" charset="0"/>
              </a:rPr>
              <a:t>6. USE OF EQUIPMENT</a:t>
            </a:r>
          </a:p>
          <a:p>
            <a:pPr algn="just">
              <a:buFont typeface="Wingdings" pitchFamily="2" charset="2"/>
              <a:buChar char="Ø"/>
            </a:pPr>
            <a:r>
              <a:rPr lang="en-US" sz="1800" dirty="0" smtClean="0">
                <a:latin typeface="Arial Narrow" pitchFamily="34" charset="0"/>
              </a:rPr>
              <a:t>The institute will purchase necessary equipment for carrying out the testing/consultancy work</a:t>
            </a:r>
          </a:p>
          <a:p>
            <a:pPr algn="just">
              <a:buFont typeface="Wingdings" pitchFamily="2" charset="2"/>
              <a:buChar char="Ø"/>
            </a:pPr>
            <a:r>
              <a:rPr lang="en-US" sz="1800" dirty="0" smtClean="0">
                <a:latin typeface="Arial Narrow" pitchFamily="34" charset="0"/>
              </a:rPr>
              <a:t>The institute will permit use of such equipment outside the premises with proper permission from the authorities</a:t>
            </a:r>
          </a:p>
          <a:p>
            <a:pPr algn="just">
              <a:buFont typeface="Wingdings" pitchFamily="2" charset="2"/>
              <a:buChar char="Ø"/>
            </a:pPr>
            <a:r>
              <a:rPr lang="en-US" sz="1800" dirty="0" smtClean="0">
                <a:latin typeface="Arial Narrow" pitchFamily="34" charset="0"/>
              </a:rPr>
              <a:t>In case of obsolesce of equipment, replacement processes will be carried out as per the recommendation of the concern staff</a:t>
            </a:r>
          </a:p>
          <a:p>
            <a:pPr algn="just">
              <a:buFont typeface="Wingdings" pitchFamily="2" charset="2"/>
              <a:buChar char="Ø"/>
            </a:pPr>
            <a:r>
              <a:rPr lang="en-US" sz="1800" dirty="0" smtClean="0">
                <a:latin typeface="Arial Narrow" pitchFamily="34" charset="0"/>
              </a:rPr>
              <a:t>The write off procedure for old equipment will be carried out as per the institute policy</a:t>
            </a:r>
          </a:p>
          <a:p>
            <a:pPr>
              <a:buFont typeface="Wingdings" pitchFamily="2" charset="2"/>
              <a:buChar char="Ø"/>
            </a:pPr>
            <a:endParaRPr lang="en-US" sz="1800" dirty="0">
              <a:latin typeface="Arial Narrow" pitchFamily="34" charset="0"/>
            </a:endParaRPr>
          </a:p>
        </p:txBody>
      </p:sp>
      <p:sp>
        <p:nvSpPr>
          <p:cNvPr id="4" name="TextBox 3"/>
          <p:cNvSpPr txBox="1"/>
          <p:nvPr/>
        </p:nvSpPr>
        <p:spPr>
          <a:xfrm>
            <a:off x="609600" y="228600"/>
            <a:ext cx="6781800" cy="430887"/>
          </a:xfrm>
          <a:prstGeom prst="rect">
            <a:avLst/>
          </a:prstGeom>
          <a:noFill/>
        </p:spPr>
        <p:txBody>
          <a:bodyPr wrap="square" rtlCol="0">
            <a:spAutoFit/>
          </a:bodyPr>
          <a:lstStyle/>
          <a:p>
            <a:r>
              <a:rPr lang="en-US" sz="2200" b="1" i="1" u="sng" dirty="0" smtClean="0">
                <a:solidFill>
                  <a:schemeClr val="accent6">
                    <a:lumMod val="50000"/>
                  </a:schemeClr>
                </a:solidFill>
                <a:latin typeface="Arial Narrow" pitchFamily="34" charset="0"/>
              </a:rPr>
              <a:t>Rules and Regulations for Industrial Consultancy Projects</a:t>
            </a:r>
          </a:p>
        </p:txBody>
      </p:sp>
      <p:sp>
        <p:nvSpPr>
          <p:cNvPr id="5" name="Date Placeholder 4"/>
          <p:cNvSpPr>
            <a:spLocks noGrp="1"/>
          </p:cNvSpPr>
          <p:nvPr>
            <p:ph type="dt" sz="half" idx="10"/>
          </p:nvPr>
        </p:nvSpPr>
        <p:spPr/>
        <p:txBody>
          <a:bodyPr/>
          <a:lstStyle/>
          <a:p>
            <a:fld id="{D56D3EAA-3A31-4D3B-8FE0-509C72C059E4}" type="datetime1">
              <a:rPr lang="en-US" smtClean="0"/>
              <a:pPr/>
              <a:t>8/14/2018</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a:bodyPr>
          <a:lstStyle/>
          <a:p>
            <a:pPr>
              <a:buNone/>
            </a:pPr>
            <a:r>
              <a:rPr lang="en-US" sz="1800" b="1" dirty="0" smtClean="0">
                <a:solidFill>
                  <a:srgbClr val="7030A0"/>
                </a:solidFill>
                <a:latin typeface="Arial Narrow" pitchFamily="34" charset="0"/>
              </a:rPr>
              <a:t>6. FINANCE AND ACCOUNTS </a:t>
            </a:r>
            <a:endParaRPr lang="en-US" sz="1800" dirty="0" smtClean="0">
              <a:solidFill>
                <a:srgbClr val="7030A0"/>
              </a:solidFill>
              <a:latin typeface="Arial Narrow" pitchFamily="34" charset="0"/>
            </a:endParaRPr>
          </a:p>
          <a:p>
            <a:pPr>
              <a:buNone/>
            </a:pPr>
            <a:endParaRPr lang="en-US" sz="1800" dirty="0"/>
          </a:p>
        </p:txBody>
      </p:sp>
      <p:graphicFrame>
        <p:nvGraphicFramePr>
          <p:cNvPr id="4" name="Table 3"/>
          <p:cNvGraphicFramePr>
            <a:graphicFrameLocks noGrp="1"/>
          </p:cNvGraphicFramePr>
          <p:nvPr/>
        </p:nvGraphicFramePr>
        <p:xfrm>
          <a:off x="-1" y="990601"/>
          <a:ext cx="9144000" cy="5870342"/>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gridCol w="1016000"/>
                <a:gridCol w="1016000"/>
                <a:gridCol w="1016000"/>
              </a:tblGrid>
              <a:tr h="313097">
                <a:tc rowSpan="2">
                  <a:txBody>
                    <a:bodyPr/>
                    <a:lstStyle/>
                    <a:p>
                      <a:pPr marL="0" marR="0" algn="ctr">
                        <a:spcBef>
                          <a:spcPts val="0"/>
                        </a:spcBef>
                        <a:spcAft>
                          <a:spcPts val="0"/>
                        </a:spcAft>
                      </a:pPr>
                      <a:r>
                        <a:rPr lang="en-US" sz="1400" dirty="0">
                          <a:solidFill>
                            <a:schemeClr val="bg1">
                              <a:lumMod val="95000"/>
                            </a:schemeClr>
                          </a:solidFill>
                          <a:latin typeface="Arial Narrow" pitchFamily="34" charset="0"/>
                          <a:ea typeface="Times New Roman"/>
                        </a:rPr>
                        <a:t>CASE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algn="ctr">
                        <a:spcBef>
                          <a:spcPts val="0"/>
                        </a:spcBef>
                        <a:spcAft>
                          <a:spcPts val="0"/>
                        </a:spcAft>
                      </a:pPr>
                      <a:r>
                        <a:rPr lang="en-US" sz="1400" dirty="0">
                          <a:solidFill>
                            <a:schemeClr val="bg1">
                              <a:lumMod val="95000"/>
                            </a:schemeClr>
                          </a:solidFill>
                          <a:latin typeface="Arial Narrow" pitchFamily="34" charset="0"/>
                          <a:ea typeface="Times New Roman"/>
                        </a:rPr>
                        <a:t>TYPE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algn="ctr">
                        <a:spcBef>
                          <a:spcPts val="0"/>
                        </a:spcBef>
                        <a:spcAft>
                          <a:spcPts val="0"/>
                        </a:spcAft>
                      </a:pPr>
                      <a:r>
                        <a:rPr lang="en-US" sz="1400" dirty="0">
                          <a:solidFill>
                            <a:schemeClr val="bg1">
                              <a:lumMod val="95000"/>
                            </a:schemeClr>
                          </a:solidFill>
                          <a:latin typeface="Arial Narrow" pitchFamily="34" charset="0"/>
                          <a:ea typeface="Times New Roman"/>
                        </a:rPr>
                        <a:t>Institute Share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ctr"/>
                      <a:r>
                        <a:rPr lang="en-US" sz="1400" b="1" kern="1200" dirty="0" smtClean="0">
                          <a:solidFill>
                            <a:schemeClr val="lt1"/>
                          </a:solidFill>
                          <a:latin typeface="Arial Narrow" pitchFamily="34" charset="0"/>
                          <a:ea typeface="+mn-ea"/>
                          <a:cs typeface="+mn-cs"/>
                        </a:rPr>
                        <a:t>Staff/Department share considered as 100%</a:t>
                      </a:r>
                      <a:endParaRPr lang="en-US" sz="1400" dirty="0">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426267">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400" b="1" dirty="0">
                          <a:solidFill>
                            <a:schemeClr val="tx1"/>
                          </a:solidFill>
                          <a:latin typeface="Arial Narrow" pitchFamily="34" charset="0"/>
                          <a:ea typeface="Times New Roman"/>
                        </a:rPr>
                        <a:t>Principal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b="1" dirty="0">
                          <a:solidFill>
                            <a:schemeClr val="tx1"/>
                          </a:solidFill>
                          <a:latin typeface="Arial Narrow" pitchFamily="34" charset="0"/>
                          <a:ea typeface="Times New Roman"/>
                        </a:rPr>
                        <a:t>HOD/Coordinator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b="1" dirty="0">
                          <a:solidFill>
                            <a:schemeClr val="tx1"/>
                          </a:solidFill>
                          <a:latin typeface="Arial Narrow" pitchFamily="34" charset="0"/>
                          <a:ea typeface="Times New Roman"/>
                        </a:rPr>
                        <a:t>Teaching staff</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b="1" dirty="0">
                          <a:solidFill>
                            <a:schemeClr val="tx1"/>
                          </a:solidFill>
                          <a:latin typeface="Arial Narrow" pitchFamily="34" charset="0"/>
                          <a:ea typeface="Times New Roman"/>
                        </a:rPr>
                        <a:t>Tech. Asst.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b="1" dirty="0">
                          <a:solidFill>
                            <a:schemeClr val="tx1"/>
                          </a:solidFill>
                          <a:latin typeface="Arial Narrow" pitchFamily="34" charset="0"/>
                          <a:ea typeface="Times New Roman"/>
                        </a:rPr>
                        <a:t>Supporting Staff</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b="1" dirty="0">
                          <a:solidFill>
                            <a:schemeClr val="tx1"/>
                          </a:solidFill>
                          <a:latin typeface="Arial Narrow" pitchFamily="34" charset="0"/>
                          <a:ea typeface="Times New Roman"/>
                        </a:rPr>
                        <a:t>Office Staff</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3097">
                <a:tc>
                  <a:txBody>
                    <a:bodyPr/>
                    <a:lstStyle/>
                    <a:p>
                      <a:pPr marL="0" marR="0" algn="ctr">
                        <a:spcBef>
                          <a:spcPts val="0"/>
                        </a:spcBef>
                        <a:spcAft>
                          <a:spcPts val="0"/>
                        </a:spcAft>
                      </a:pPr>
                      <a:r>
                        <a:rPr lang="en-US" sz="1400">
                          <a:solidFill>
                            <a:schemeClr val="tx1"/>
                          </a:solidFill>
                          <a:latin typeface="Arial Narrow" pitchFamily="34" charset="0"/>
                          <a:ea typeface="Times New Roman"/>
                        </a:rPr>
                        <a:t>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Testing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50%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8%</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8%</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40%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24%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16%</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772021">
                <a:tc>
                  <a:txBody>
                    <a:bodyPr/>
                    <a:lstStyle/>
                    <a:p>
                      <a:pPr marL="0" marR="0" algn="ctr">
                        <a:spcBef>
                          <a:spcPts val="0"/>
                        </a:spcBef>
                        <a:spcAft>
                          <a:spcPts val="0"/>
                        </a:spcAft>
                      </a:pPr>
                      <a:r>
                        <a:rPr lang="en-US" sz="1400">
                          <a:solidFill>
                            <a:schemeClr val="tx1"/>
                          </a:solidFill>
                          <a:latin typeface="Arial Narrow" pitchFamily="34" charset="0"/>
                          <a:ea typeface="Times New Roman"/>
                        </a:rPr>
                        <a:t>B</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Consulting with college equipment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30%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6%</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50%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20%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16%</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080830">
                <a:tc>
                  <a:txBody>
                    <a:bodyPr/>
                    <a:lstStyle/>
                    <a:p>
                      <a:pPr marL="0" marR="0" algn="ctr">
                        <a:spcBef>
                          <a:spcPts val="0"/>
                        </a:spcBef>
                        <a:spcAft>
                          <a:spcPts val="0"/>
                        </a:spcAft>
                      </a:pPr>
                      <a:r>
                        <a:rPr lang="en-US" sz="1400">
                          <a:solidFill>
                            <a:schemeClr val="tx1"/>
                          </a:solidFill>
                          <a:latin typeface="Arial Narrow" pitchFamily="34" charset="0"/>
                          <a:ea typeface="Times New Roman"/>
                        </a:rPr>
                        <a:t>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Consultancy without using college equipment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20%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6%</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70%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16%</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17617">
                <a:tc>
                  <a:txBody>
                    <a:bodyPr/>
                    <a:lstStyle/>
                    <a:p>
                      <a:pPr marL="0" marR="0" algn="ctr">
                        <a:spcBef>
                          <a:spcPts val="0"/>
                        </a:spcBef>
                        <a:spcAft>
                          <a:spcPts val="0"/>
                        </a:spcAft>
                      </a:pPr>
                      <a:r>
                        <a:rPr lang="en-US" sz="1400">
                          <a:solidFill>
                            <a:schemeClr val="tx1"/>
                          </a:solidFill>
                          <a:latin typeface="Arial Narrow" pitchFamily="34" charset="0"/>
                          <a:ea typeface="Times New Roman"/>
                        </a:rPr>
                        <a:t>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Testing cum Consultancy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40%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6%</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50%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20%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16%</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78802">
                <a:tc>
                  <a:txBody>
                    <a:bodyPr/>
                    <a:lstStyle/>
                    <a:p>
                      <a:pPr marL="0" marR="0" algn="ctr">
                        <a:spcBef>
                          <a:spcPts val="0"/>
                        </a:spcBef>
                        <a:spcAft>
                          <a:spcPts val="0"/>
                        </a:spcAft>
                      </a:pPr>
                      <a:r>
                        <a:rPr lang="en-US" sz="1400">
                          <a:solidFill>
                            <a:schemeClr val="tx1"/>
                          </a:solidFill>
                          <a:latin typeface="Arial Narrow" pitchFamily="34" charset="0"/>
                          <a:ea typeface="Times New Roman"/>
                        </a:rPr>
                        <a:t>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Coaching class for competitive (Only Class-rooms)exams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20%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6%</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75%</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11%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065668">
                <a:tc>
                  <a:txBody>
                    <a:bodyPr/>
                    <a:lstStyle/>
                    <a:p>
                      <a:pPr marL="0" marR="0" algn="ctr">
                        <a:spcBef>
                          <a:spcPts val="0"/>
                        </a:spcBef>
                        <a:spcAft>
                          <a:spcPts val="0"/>
                        </a:spcAft>
                      </a:pPr>
                      <a:r>
                        <a:rPr lang="en-US" sz="1400">
                          <a:solidFill>
                            <a:schemeClr val="tx1"/>
                          </a:solidFill>
                          <a:latin typeface="Arial Narrow" pitchFamily="34" charset="0"/>
                          <a:ea typeface="Times New Roman"/>
                        </a:rPr>
                        <a:t>F</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Coaching class for competitive exams (with lab practice)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40%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6%</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60%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a:solidFill>
                            <a:schemeClr val="tx1"/>
                          </a:solidFill>
                          <a:latin typeface="Arial Narrow" pitchFamily="34" charset="0"/>
                          <a:ea typeface="Times New Roman"/>
                        </a:rPr>
                        <a:t>15%</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11%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400" dirty="0">
                          <a:solidFill>
                            <a:schemeClr val="tx1"/>
                          </a:solidFill>
                          <a:latin typeface="Arial Narrow" pitchFamily="34" charset="0"/>
                          <a:ea typeface="Times New Roman"/>
                        </a:rPr>
                        <a:t>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6" name="TextBox 5"/>
          <p:cNvSpPr txBox="1"/>
          <p:nvPr/>
        </p:nvSpPr>
        <p:spPr>
          <a:xfrm>
            <a:off x="609600" y="152400"/>
            <a:ext cx="7086600" cy="430887"/>
          </a:xfrm>
          <a:prstGeom prst="rect">
            <a:avLst/>
          </a:prstGeom>
          <a:noFill/>
        </p:spPr>
        <p:txBody>
          <a:bodyPr wrap="square" rtlCol="0">
            <a:spAutoFit/>
          </a:bodyPr>
          <a:lstStyle/>
          <a:p>
            <a:r>
              <a:rPr lang="en-US" sz="2200" b="1" i="1" u="sng" dirty="0" smtClean="0">
                <a:solidFill>
                  <a:schemeClr val="accent6">
                    <a:lumMod val="50000"/>
                  </a:schemeClr>
                </a:solidFill>
                <a:latin typeface="Arial Narrow" pitchFamily="34" charset="0"/>
              </a:rPr>
              <a:t>Rules</a:t>
            </a:r>
            <a:r>
              <a:rPr lang="en-US" b="1" i="1" u="sng" dirty="0" smtClean="0">
                <a:latin typeface="Arial Narrow" pitchFamily="34" charset="0"/>
              </a:rPr>
              <a:t> </a:t>
            </a:r>
            <a:r>
              <a:rPr lang="en-US" sz="2200" b="1" i="1" u="sng" dirty="0" smtClean="0">
                <a:solidFill>
                  <a:schemeClr val="accent6">
                    <a:lumMod val="50000"/>
                  </a:schemeClr>
                </a:solidFill>
                <a:latin typeface="Arial Narrow" pitchFamily="34" charset="0"/>
              </a:rPr>
              <a:t>and Regulations for Industrial Consultancy Projects</a:t>
            </a:r>
          </a:p>
        </p:txBody>
      </p:sp>
      <p:sp>
        <p:nvSpPr>
          <p:cNvPr id="7" name="Date Placeholder 6"/>
          <p:cNvSpPr>
            <a:spLocks noGrp="1"/>
          </p:cNvSpPr>
          <p:nvPr>
            <p:ph type="dt" sz="half" idx="10"/>
          </p:nvPr>
        </p:nvSpPr>
        <p:spPr/>
        <p:txBody>
          <a:bodyPr/>
          <a:lstStyle/>
          <a:p>
            <a:fld id="{E0995533-DFBE-433C-AE57-24B6DFA31827}" type="datetime1">
              <a:rPr lang="en-US" smtClean="0"/>
              <a:pPr/>
              <a:t>8/14/2018</a:t>
            </a:fld>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90600"/>
            <a:ext cx="8458200" cy="4953000"/>
          </a:xfrm>
        </p:spPr>
        <p:txBody>
          <a:bodyPr>
            <a:normAutofit/>
          </a:bodyPr>
          <a:lstStyle/>
          <a:p>
            <a:pPr algn="just">
              <a:buNone/>
            </a:pPr>
            <a:r>
              <a:rPr lang="en-US" sz="1800" b="1" dirty="0" smtClean="0">
                <a:solidFill>
                  <a:srgbClr val="7030A0"/>
                </a:solidFill>
                <a:latin typeface="Arial Narrow" pitchFamily="34" charset="0"/>
              </a:rPr>
              <a:t>7. PUBLICATION OF RESULTS </a:t>
            </a:r>
            <a:endParaRPr lang="en-US" sz="1800" dirty="0" smtClean="0">
              <a:solidFill>
                <a:srgbClr val="7030A0"/>
              </a:solidFill>
              <a:latin typeface="Arial Narrow" pitchFamily="34" charset="0"/>
            </a:endParaRPr>
          </a:p>
          <a:p>
            <a:pPr algn="just">
              <a:buFont typeface="Wingdings" pitchFamily="2" charset="2"/>
              <a:buChar char="Ø"/>
            </a:pPr>
            <a:r>
              <a:rPr lang="en-US" sz="1800" dirty="0" smtClean="0">
                <a:latin typeface="Arial Narrow" pitchFamily="34" charset="0"/>
              </a:rPr>
              <a:t>Project Coordinator will have </a:t>
            </a:r>
            <a:r>
              <a:rPr lang="en-US" sz="1800" b="1" dirty="0" smtClean="0">
                <a:latin typeface="Arial Narrow" pitchFamily="34" charset="0"/>
              </a:rPr>
              <a:t>the right to publish the work </a:t>
            </a:r>
            <a:r>
              <a:rPr lang="en-US" sz="1800" dirty="0" smtClean="0">
                <a:latin typeface="Arial Narrow" pitchFamily="34" charset="0"/>
              </a:rPr>
              <a:t>carried out by him/her. </a:t>
            </a:r>
          </a:p>
          <a:p>
            <a:pPr algn="just">
              <a:buFont typeface="Wingdings" pitchFamily="2" charset="2"/>
              <a:buChar char="Ø"/>
            </a:pPr>
            <a:r>
              <a:rPr lang="en-US" sz="1800" dirty="0" smtClean="0">
                <a:latin typeface="Arial Narrow" pitchFamily="34" charset="0"/>
              </a:rPr>
              <a:t>The draft paper before publication will be submitted to sponsors and </a:t>
            </a:r>
            <a:r>
              <a:rPr lang="en-US" sz="1800" b="1" dirty="0" smtClean="0">
                <a:latin typeface="Arial Narrow" pitchFamily="34" charset="0"/>
              </a:rPr>
              <a:t>if no objections are raised within one month of the submission of the proposal to publish the result</a:t>
            </a:r>
            <a:r>
              <a:rPr lang="en-US" sz="1800" dirty="0" smtClean="0">
                <a:latin typeface="Arial Narrow" pitchFamily="34" charset="0"/>
              </a:rPr>
              <a:t>, it will be assumed that the sponsors have no objection to the publication</a:t>
            </a:r>
          </a:p>
          <a:p>
            <a:pPr algn="just">
              <a:buNone/>
            </a:pPr>
            <a:endParaRPr lang="en-US" sz="1800" dirty="0" smtClean="0">
              <a:latin typeface="Arial Narrow" pitchFamily="34" charset="0"/>
            </a:endParaRPr>
          </a:p>
          <a:p>
            <a:pPr algn="just">
              <a:buNone/>
            </a:pPr>
            <a:r>
              <a:rPr lang="en-US" sz="1800" b="1" dirty="0" smtClean="0">
                <a:solidFill>
                  <a:srgbClr val="7030A0"/>
                </a:solidFill>
                <a:latin typeface="Arial Narrow" pitchFamily="34" charset="0"/>
              </a:rPr>
              <a:t>8. IMPORTANT CONTACT DETAILS</a:t>
            </a:r>
            <a:endParaRPr lang="en-US" sz="1800" dirty="0" smtClean="0">
              <a:solidFill>
                <a:srgbClr val="7030A0"/>
              </a:solidFill>
              <a:latin typeface="Arial Narrow" pitchFamily="34" charset="0"/>
            </a:endParaRPr>
          </a:p>
          <a:p>
            <a:pPr algn="just">
              <a:buFont typeface="Wingdings" pitchFamily="2" charset="2"/>
              <a:buChar char="Ø"/>
            </a:pPr>
            <a:r>
              <a:rPr lang="en-US" sz="1800" dirty="0" smtClean="0">
                <a:latin typeface="Arial Narrow" pitchFamily="34" charset="0"/>
              </a:rPr>
              <a:t>Principal: 0253-2221301</a:t>
            </a:r>
          </a:p>
          <a:p>
            <a:pPr algn="just">
              <a:buFont typeface="Wingdings" pitchFamily="2" charset="2"/>
              <a:buChar char="Ø"/>
            </a:pPr>
            <a:r>
              <a:rPr lang="en-US" sz="1800" dirty="0" smtClean="0">
                <a:latin typeface="Arial Narrow" pitchFamily="34" charset="0"/>
              </a:rPr>
              <a:t>Registrar: 0253-2221302</a:t>
            </a:r>
          </a:p>
          <a:p>
            <a:pPr algn="just">
              <a:buFont typeface="Wingdings" pitchFamily="2" charset="2"/>
              <a:buChar char="Ø"/>
            </a:pPr>
            <a:r>
              <a:rPr lang="en-US" sz="1800" dirty="0" smtClean="0">
                <a:latin typeface="Arial Narrow" pitchFamily="34" charset="0"/>
              </a:rPr>
              <a:t>Accounts: 0253-2221305</a:t>
            </a:r>
          </a:p>
          <a:p>
            <a:pPr algn="just">
              <a:buFont typeface="Wingdings" pitchFamily="2" charset="2"/>
              <a:buChar char="Ø"/>
            </a:pPr>
            <a:r>
              <a:rPr lang="en-US" sz="1800" dirty="0" smtClean="0">
                <a:latin typeface="Arial Narrow" pitchFamily="34" charset="0"/>
              </a:rPr>
              <a:t>K.K.W.I.E.E. &amp;R Website: </a:t>
            </a:r>
            <a:r>
              <a:rPr lang="en-US" sz="1800" u="sng" dirty="0" smtClean="0">
                <a:latin typeface="Arial Narrow" pitchFamily="34" charset="0"/>
                <a:hlinkClick r:id="rId2"/>
              </a:rPr>
              <a:t>http://engg.kkwagh.edu.in/</a:t>
            </a:r>
            <a:endParaRPr lang="en-US" sz="1800" dirty="0" smtClean="0">
              <a:latin typeface="Arial Narrow" pitchFamily="34" charset="0"/>
            </a:endParaRPr>
          </a:p>
          <a:p>
            <a:pPr algn="just">
              <a:buFont typeface="Wingdings" pitchFamily="2" charset="2"/>
              <a:buChar char="Ø"/>
            </a:pPr>
            <a:r>
              <a:rPr lang="en-US" sz="1800" dirty="0" smtClean="0">
                <a:latin typeface="Arial Narrow" pitchFamily="34" charset="0"/>
              </a:rPr>
              <a:t>Email addresses: kkwieer@kkwagh.edu.in/kkwe_office@dataone.in / kkwieer@gmail.co</a:t>
            </a:r>
          </a:p>
          <a:p>
            <a:endParaRPr lang="en-US" dirty="0"/>
          </a:p>
        </p:txBody>
      </p:sp>
      <p:sp>
        <p:nvSpPr>
          <p:cNvPr id="4" name="TextBox 3"/>
          <p:cNvSpPr txBox="1"/>
          <p:nvPr/>
        </p:nvSpPr>
        <p:spPr>
          <a:xfrm>
            <a:off x="609600" y="304800"/>
            <a:ext cx="6858000" cy="430887"/>
          </a:xfrm>
          <a:prstGeom prst="rect">
            <a:avLst/>
          </a:prstGeom>
          <a:noFill/>
        </p:spPr>
        <p:txBody>
          <a:bodyPr wrap="square" rtlCol="0">
            <a:spAutoFit/>
          </a:bodyPr>
          <a:lstStyle/>
          <a:p>
            <a:r>
              <a:rPr lang="en-US" sz="2200" b="1" i="1" u="sng" dirty="0" smtClean="0">
                <a:solidFill>
                  <a:schemeClr val="accent6">
                    <a:lumMod val="50000"/>
                  </a:schemeClr>
                </a:solidFill>
                <a:latin typeface="Arial Narrow" pitchFamily="34" charset="0"/>
              </a:rPr>
              <a:t>Rules and Regulations for Industrial Consultancy Projects</a:t>
            </a:r>
          </a:p>
        </p:txBody>
      </p:sp>
      <p:sp>
        <p:nvSpPr>
          <p:cNvPr id="5" name="Date Placeholder 4"/>
          <p:cNvSpPr>
            <a:spLocks noGrp="1"/>
          </p:cNvSpPr>
          <p:nvPr>
            <p:ph type="dt" sz="half" idx="10"/>
          </p:nvPr>
        </p:nvSpPr>
        <p:spPr/>
        <p:txBody>
          <a:bodyPr/>
          <a:lstStyle/>
          <a:p>
            <a:fld id="{D1B1E2F6-1D12-4522-A045-1118E5DCB6AF}" type="datetime1">
              <a:rPr lang="en-US" smtClean="0"/>
              <a:pPr/>
              <a:t>8/14/2018</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590800"/>
            <a:ext cx="8229600" cy="838199"/>
          </a:xfrm>
        </p:spPr>
        <p:txBody>
          <a:bodyPr/>
          <a:lstStyle/>
          <a:p>
            <a:pPr algn="ctr">
              <a:buNone/>
            </a:pPr>
            <a:r>
              <a:rPr lang="en-US" b="1" dirty="0" smtClean="0">
                <a:solidFill>
                  <a:srgbClr val="7030A0"/>
                </a:solidFill>
                <a:latin typeface="Arial Narrow" pitchFamily="34" charset="0"/>
              </a:rPr>
              <a:t>Thank You</a:t>
            </a:r>
            <a:endParaRPr lang="en-US" b="1" dirty="0">
              <a:solidFill>
                <a:srgbClr val="7030A0"/>
              </a:solidFill>
              <a:latin typeface="Arial Narrow" pitchFamily="34" charset="0"/>
            </a:endParaRPr>
          </a:p>
        </p:txBody>
      </p:sp>
      <p:sp>
        <p:nvSpPr>
          <p:cNvPr id="4" name="Date Placeholder 3"/>
          <p:cNvSpPr>
            <a:spLocks noGrp="1"/>
          </p:cNvSpPr>
          <p:nvPr>
            <p:ph type="dt" sz="half" idx="10"/>
          </p:nvPr>
        </p:nvSpPr>
        <p:spPr/>
        <p:txBody>
          <a:bodyPr/>
          <a:lstStyle/>
          <a:p>
            <a:fld id="{EE7858F1-276D-444E-874D-554EF1977D04}" type="datetime1">
              <a:rPr lang="en-US" smtClean="0"/>
              <a:pPr/>
              <a:t>8/14/2018</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852</Words>
  <Application>Microsoft Office PowerPoint</Application>
  <PresentationFormat>On-screen Show (4:3)</PresentationFormat>
  <Paragraphs>153</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VSGaikwad</dc:creator>
  <cp:lastModifiedBy>staff</cp:lastModifiedBy>
  <cp:revision>19</cp:revision>
  <dcterms:created xsi:type="dcterms:W3CDTF">2006-08-16T00:00:00Z</dcterms:created>
  <dcterms:modified xsi:type="dcterms:W3CDTF">2018-08-14T09:55:52Z</dcterms:modified>
</cp:coreProperties>
</file>