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74E5F"/>
    <a:srgbClr val="A6BCCC"/>
    <a:srgbClr val="000000"/>
    <a:srgbClr val="FFFFCC"/>
    <a:srgbClr val="CC0000"/>
    <a:srgbClr val="0000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0" autoAdjust="0"/>
  </p:normalViewPr>
  <p:slideViewPr>
    <p:cSldViewPr>
      <p:cViewPr varScale="1">
        <p:scale>
          <a:sx n="68" d="100"/>
          <a:sy n="68" d="100"/>
        </p:scale>
        <p:origin x="139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ltLang="en-US"/>
          </a:p>
        </p:txBody>
      </p:sp>
      <p:sp>
        <p:nvSpPr>
          <p:cNvPr id="235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ltLang="en-US"/>
          </a:p>
        </p:txBody>
      </p:sp>
      <p:sp>
        <p:nvSpPr>
          <p:cNvPr id="235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ltLang="en-US"/>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A940AF01-A704-4414-9A74-E9439B619F2E}" type="slidenum">
              <a:rPr lang="en-US" altLang="en-US"/>
              <a:pPr/>
              <a:t>‹#›</a:t>
            </a:fld>
            <a:endParaRPr lang="en-US" altLang="en-US"/>
          </a:p>
        </p:txBody>
      </p:sp>
    </p:spTree>
    <p:extLst>
      <p:ext uri="{BB962C8B-B14F-4D97-AF65-F5344CB8AC3E}">
        <p14:creationId xmlns:p14="http://schemas.microsoft.com/office/powerpoint/2010/main" val="2329170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1945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946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1946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225AD8B2-FC4D-4794-9F06-321650A1500B}" type="slidenum">
              <a:rPr lang="en-US" altLang="en-US"/>
              <a:pPr/>
              <a:t>‹#›</a:t>
            </a:fld>
            <a:endParaRPr lang="en-US" altLang="en-US"/>
          </a:p>
        </p:txBody>
      </p:sp>
    </p:spTree>
    <p:extLst>
      <p:ext uri="{BB962C8B-B14F-4D97-AF65-F5344CB8AC3E}">
        <p14:creationId xmlns:p14="http://schemas.microsoft.com/office/powerpoint/2010/main" val="1250765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716" name="Rectangle 188"/>
          <p:cNvSpPr>
            <a:spLocks noGrp="1" noChangeArrowheads="1"/>
          </p:cNvSpPr>
          <p:nvPr>
            <p:ph type="ctrTitle"/>
          </p:nvPr>
        </p:nvSpPr>
        <p:spPr>
          <a:xfrm>
            <a:off x="685800" y="1905000"/>
            <a:ext cx="7772400" cy="1219200"/>
          </a:xfrm>
        </p:spPr>
        <p:txBody>
          <a:bodyPr/>
          <a:lstStyle>
            <a:lvl1pPr>
              <a:defRPr sz="4400"/>
            </a:lvl1pPr>
          </a:lstStyle>
          <a:p>
            <a:pPr lvl="0"/>
            <a:r>
              <a:rPr lang="en-US" altLang="en-US" noProof="0" smtClean="0"/>
              <a:t>Click to edit Master title style</a:t>
            </a:r>
          </a:p>
        </p:txBody>
      </p:sp>
      <p:sp>
        <p:nvSpPr>
          <p:cNvPr id="22717" name="Rectangle 189"/>
          <p:cNvSpPr>
            <a:spLocks noGrp="1" noChangeArrowheads="1"/>
          </p:cNvSpPr>
          <p:nvPr>
            <p:ph type="subTitle" idx="1"/>
          </p:nvPr>
        </p:nvSpPr>
        <p:spPr>
          <a:xfrm>
            <a:off x="1371600" y="3276600"/>
            <a:ext cx="6400800" cy="1752600"/>
          </a:xfrm>
        </p:spPr>
        <p:txBody>
          <a:bodyPr/>
          <a:lstStyle>
            <a:lvl1pPr marL="0" indent="0" algn="ctr">
              <a:buFontTx/>
              <a:buNone/>
              <a:defRPr sz="2800"/>
            </a:lvl1pPr>
          </a:lstStyle>
          <a:p>
            <a:pPr lvl="0"/>
            <a:r>
              <a:rPr lang="en-US" altLang="en-US" noProof="0" smtClean="0"/>
              <a:t>Click to edit Master subtitle style</a:t>
            </a:r>
          </a:p>
        </p:txBody>
      </p:sp>
      <p:sp>
        <p:nvSpPr>
          <p:cNvPr id="22718" name="Rectangle 190"/>
          <p:cNvSpPr>
            <a:spLocks noGrp="1" noChangeArrowheads="1"/>
          </p:cNvSpPr>
          <p:nvPr>
            <p:ph type="dt" sz="half" idx="2"/>
          </p:nvPr>
        </p:nvSpPr>
        <p:spPr/>
        <p:txBody>
          <a:bodyPr/>
          <a:lstStyle>
            <a:lvl1pPr>
              <a:defRPr/>
            </a:lvl1pPr>
          </a:lstStyle>
          <a:p>
            <a:endParaRPr lang="en-US" altLang="en-US"/>
          </a:p>
        </p:txBody>
      </p:sp>
      <p:sp>
        <p:nvSpPr>
          <p:cNvPr id="22719" name="Rectangle 191"/>
          <p:cNvSpPr>
            <a:spLocks noGrp="1" noChangeArrowheads="1"/>
          </p:cNvSpPr>
          <p:nvPr>
            <p:ph type="ftr" sz="quarter" idx="3"/>
          </p:nvPr>
        </p:nvSpPr>
        <p:spPr/>
        <p:txBody>
          <a:bodyPr/>
          <a:lstStyle>
            <a:lvl1pPr>
              <a:defRPr/>
            </a:lvl1pPr>
          </a:lstStyle>
          <a:p>
            <a:endParaRPr lang="en-US" altLang="en-US"/>
          </a:p>
        </p:txBody>
      </p:sp>
      <p:sp>
        <p:nvSpPr>
          <p:cNvPr id="22720" name="Rectangle 192"/>
          <p:cNvSpPr>
            <a:spLocks noGrp="1" noChangeArrowheads="1"/>
          </p:cNvSpPr>
          <p:nvPr>
            <p:ph type="sldNum" sz="quarter" idx="4"/>
          </p:nvPr>
        </p:nvSpPr>
        <p:spPr/>
        <p:txBody>
          <a:bodyPr/>
          <a:lstStyle>
            <a:lvl1pPr>
              <a:defRPr/>
            </a:lvl1pPr>
          </a:lstStyle>
          <a:p>
            <a:fld id="{9A0AA25C-AFAE-4576-BD7A-E3DEB2D346C6}"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BAF1276-3F64-4779-998C-AF69EB2ACE8D}" type="slidenum">
              <a:rPr lang="en-US" altLang="en-US"/>
              <a:pPr/>
              <a:t>‹#›</a:t>
            </a:fld>
            <a:endParaRPr lang="en-US" altLang="en-US"/>
          </a:p>
        </p:txBody>
      </p:sp>
    </p:spTree>
    <p:extLst>
      <p:ext uri="{BB962C8B-B14F-4D97-AF65-F5344CB8AC3E}">
        <p14:creationId xmlns:p14="http://schemas.microsoft.com/office/powerpoint/2010/main" val="139622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4F8E116-876A-4C25-AF15-D5183B16C265}" type="slidenum">
              <a:rPr lang="en-US" altLang="en-US"/>
              <a:pPr/>
              <a:t>‹#›</a:t>
            </a:fld>
            <a:endParaRPr lang="en-US" altLang="en-US"/>
          </a:p>
        </p:txBody>
      </p:sp>
    </p:spTree>
    <p:extLst>
      <p:ext uri="{BB962C8B-B14F-4D97-AF65-F5344CB8AC3E}">
        <p14:creationId xmlns:p14="http://schemas.microsoft.com/office/powerpoint/2010/main" val="335476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A890060-8B68-46EA-A8F1-0AE76AAA2892}" type="slidenum">
              <a:rPr lang="en-US" altLang="en-US"/>
              <a:pPr/>
              <a:t>‹#›</a:t>
            </a:fld>
            <a:endParaRPr lang="en-US" altLang="en-US"/>
          </a:p>
        </p:txBody>
      </p:sp>
    </p:spTree>
    <p:extLst>
      <p:ext uri="{BB962C8B-B14F-4D97-AF65-F5344CB8AC3E}">
        <p14:creationId xmlns:p14="http://schemas.microsoft.com/office/powerpoint/2010/main" val="2462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289AA04-3175-4A07-84A9-CEDBB9A1F4D5}" type="slidenum">
              <a:rPr lang="en-US" altLang="en-US"/>
              <a:pPr/>
              <a:t>‹#›</a:t>
            </a:fld>
            <a:endParaRPr lang="en-US" altLang="en-US"/>
          </a:p>
        </p:txBody>
      </p:sp>
    </p:spTree>
    <p:extLst>
      <p:ext uri="{BB962C8B-B14F-4D97-AF65-F5344CB8AC3E}">
        <p14:creationId xmlns:p14="http://schemas.microsoft.com/office/powerpoint/2010/main" val="760136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F024F66-9EBE-44F2-9DE3-B95985B55AF9}" type="slidenum">
              <a:rPr lang="en-US" altLang="en-US"/>
              <a:pPr/>
              <a:t>‹#›</a:t>
            </a:fld>
            <a:endParaRPr lang="en-US" altLang="en-US"/>
          </a:p>
        </p:txBody>
      </p:sp>
    </p:spTree>
    <p:extLst>
      <p:ext uri="{BB962C8B-B14F-4D97-AF65-F5344CB8AC3E}">
        <p14:creationId xmlns:p14="http://schemas.microsoft.com/office/powerpoint/2010/main" val="310086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215D194-DB7D-41D9-81CF-1199E13342B8}" type="slidenum">
              <a:rPr lang="en-US" altLang="en-US"/>
              <a:pPr/>
              <a:t>‹#›</a:t>
            </a:fld>
            <a:endParaRPr lang="en-US" altLang="en-US"/>
          </a:p>
        </p:txBody>
      </p:sp>
    </p:spTree>
    <p:extLst>
      <p:ext uri="{BB962C8B-B14F-4D97-AF65-F5344CB8AC3E}">
        <p14:creationId xmlns:p14="http://schemas.microsoft.com/office/powerpoint/2010/main" val="2765665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07C7CEC-972D-4DC4-9F9A-27D35676F73A}" type="slidenum">
              <a:rPr lang="en-US" altLang="en-US"/>
              <a:pPr/>
              <a:t>‹#›</a:t>
            </a:fld>
            <a:endParaRPr lang="en-US" altLang="en-US"/>
          </a:p>
        </p:txBody>
      </p:sp>
    </p:spTree>
    <p:extLst>
      <p:ext uri="{BB962C8B-B14F-4D97-AF65-F5344CB8AC3E}">
        <p14:creationId xmlns:p14="http://schemas.microsoft.com/office/powerpoint/2010/main" val="72549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3F8514F-3E98-48B7-BE35-582ADAFAFF7A}" type="slidenum">
              <a:rPr lang="en-US" altLang="en-US"/>
              <a:pPr/>
              <a:t>‹#›</a:t>
            </a:fld>
            <a:endParaRPr lang="en-US" altLang="en-US"/>
          </a:p>
        </p:txBody>
      </p:sp>
    </p:spTree>
    <p:extLst>
      <p:ext uri="{BB962C8B-B14F-4D97-AF65-F5344CB8AC3E}">
        <p14:creationId xmlns:p14="http://schemas.microsoft.com/office/powerpoint/2010/main" val="2464607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797355-58DD-41F5-BE36-26F43CA14764}" type="slidenum">
              <a:rPr lang="en-US" altLang="en-US"/>
              <a:pPr/>
              <a:t>‹#›</a:t>
            </a:fld>
            <a:endParaRPr lang="en-US" altLang="en-US"/>
          </a:p>
        </p:txBody>
      </p:sp>
    </p:spTree>
    <p:extLst>
      <p:ext uri="{BB962C8B-B14F-4D97-AF65-F5344CB8AC3E}">
        <p14:creationId xmlns:p14="http://schemas.microsoft.com/office/powerpoint/2010/main" val="47336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61F9A01-23EA-4664-995A-229668978847}" type="slidenum">
              <a:rPr lang="en-US" altLang="en-US"/>
              <a:pPr/>
              <a:t>‹#›</a:t>
            </a:fld>
            <a:endParaRPr lang="en-US" altLang="en-US"/>
          </a:p>
        </p:txBody>
      </p:sp>
    </p:spTree>
    <p:extLst>
      <p:ext uri="{BB962C8B-B14F-4D97-AF65-F5344CB8AC3E}">
        <p14:creationId xmlns:p14="http://schemas.microsoft.com/office/powerpoint/2010/main" val="1932353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1507" name="Rectangle 3"/>
          <p:cNvSpPr>
            <a:spLocks noGrp="1" noChangeArrowheads="1"/>
          </p:cNvSpPr>
          <p:nvPr>
            <p:ph type="body" idx="1"/>
          </p:nvPr>
        </p:nvSpPr>
        <p:spPr bwMode="auto">
          <a:xfrm>
            <a:off x="685800" y="1676400"/>
            <a:ext cx="7772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150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374E5F"/>
                </a:solidFill>
                <a:latin typeface="+mn-lt"/>
              </a:defRPr>
            </a:lvl1pPr>
          </a:lstStyle>
          <a:p>
            <a:endParaRPr lang="en-US" altLang="en-US"/>
          </a:p>
        </p:txBody>
      </p:sp>
      <p:sp>
        <p:nvSpPr>
          <p:cNvPr id="2150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374E5F"/>
                </a:solidFill>
                <a:latin typeface="+mn-lt"/>
              </a:defRPr>
            </a:lvl1pPr>
          </a:lstStyle>
          <a:p>
            <a:endParaRPr lang="en-US" altLang="en-US"/>
          </a:p>
        </p:txBody>
      </p:sp>
      <p:sp>
        <p:nvSpPr>
          <p:cNvPr id="2151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374E5F"/>
                </a:solidFill>
                <a:latin typeface="+mn-lt"/>
              </a:defRPr>
            </a:lvl1pPr>
          </a:lstStyle>
          <a:p>
            <a:fld id="{2DC5F3B5-3008-4C89-BDAB-596C9DD8AF2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3600">
          <a:solidFill>
            <a:srgbClr val="374E5F"/>
          </a:solidFill>
          <a:latin typeface="+mj-lt"/>
          <a:ea typeface="+mj-ea"/>
          <a:cs typeface="+mj-cs"/>
        </a:defRPr>
      </a:lvl1pPr>
      <a:lvl2pPr algn="ctr" rtl="0" eaLnBrk="1" fontAlgn="base" hangingPunct="1">
        <a:spcBef>
          <a:spcPct val="0"/>
        </a:spcBef>
        <a:spcAft>
          <a:spcPct val="0"/>
        </a:spcAft>
        <a:defRPr sz="3600">
          <a:solidFill>
            <a:srgbClr val="374E5F"/>
          </a:solidFill>
          <a:latin typeface="Times New Roman" pitchFamily="18" charset="0"/>
        </a:defRPr>
      </a:lvl2pPr>
      <a:lvl3pPr algn="ctr" rtl="0" eaLnBrk="1" fontAlgn="base" hangingPunct="1">
        <a:spcBef>
          <a:spcPct val="0"/>
        </a:spcBef>
        <a:spcAft>
          <a:spcPct val="0"/>
        </a:spcAft>
        <a:defRPr sz="3600">
          <a:solidFill>
            <a:srgbClr val="374E5F"/>
          </a:solidFill>
          <a:latin typeface="Times New Roman" pitchFamily="18" charset="0"/>
        </a:defRPr>
      </a:lvl3pPr>
      <a:lvl4pPr algn="ctr" rtl="0" eaLnBrk="1" fontAlgn="base" hangingPunct="1">
        <a:spcBef>
          <a:spcPct val="0"/>
        </a:spcBef>
        <a:spcAft>
          <a:spcPct val="0"/>
        </a:spcAft>
        <a:defRPr sz="3600">
          <a:solidFill>
            <a:srgbClr val="374E5F"/>
          </a:solidFill>
          <a:latin typeface="Times New Roman" pitchFamily="18" charset="0"/>
        </a:defRPr>
      </a:lvl4pPr>
      <a:lvl5pPr algn="ctr" rtl="0" eaLnBrk="1" fontAlgn="base" hangingPunct="1">
        <a:spcBef>
          <a:spcPct val="0"/>
        </a:spcBef>
        <a:spcAft>
          <a:spcPct val="0"/>
        </a:spcAft>
        <a:defRPr sz="3600">
          <a:solidFill>
            <a:srgbClr val="374E5F"/>
          </a:solidFill>
          <a:latin typeface="Times New Roman" pitchFamily="18" charset="0"/>
        </a:defRPr>
      </a:lvl5pPr>
      <a:lvl6pPr marL="457200" algn="ctr" rtl="0" eaLnBrk="1" fontAlgn="base" hangingPunct="1">
        <a:spcBef>
          <a:spcPct val="0"/>
        </a:spcBef>
        <a:spcAft>
          <a:spcPct val="0"/>
        </a:spcAft>
        <a:defRPr sz="3600">
          <a:solidFill>
            <a:srgbClr val="374E5F"/>
          </a:solidFill>
          <a:latin typeface="Times New Roman" pitchFamily="18" charset="0"/>
        </a:defRPr>
      </a:lvl6pPr>
      <a:lvl7pPr marL="914400" algn="ctr" rtl="0" eaLnBrk="1" fontAlgn="base" hangingPunct="1">
        <a:spcBef>
          <a:spcPct val="0"/>
        </a:spcBef>
        <a:spcAft>
          <a:spcPct val="0"/>
        </a:spcAft>
        <a:defRPr sz="3600">
          <a:solidFill>
            <a:srgbClr val="374E5F"/>
          </a:solidFill>
          <a:latin typeface="Times New Roman" pitchFamily="18" charset="0"/>
        </a:defRPr>
      </a:lvl7pPr>
      <a:lvl8pPr marL="1371600" algn="ctr" rtl="0" eaLnBrk="1" fontAlgn="base" hangingPunct="1">
        <a:spcBef>
          <a:spcPct val="0"/>
        </a:spcBef>
        <a:spcAft>
          <a:spcPct val="0"/>
        </a:spcAft>
        <a:defRPr sz="3600">
          <a:solidFill>
            <a:srgbClr val="374E5F"/>
          </a:solidFill>
          <a:latin typeface="Times New Roman" pitchFamily="18" charset="0"/>
        </a:defRPr>
      </a:lvl8pPr>
      <a:lvl9pPr marL="1828800" algn="ctr" rtl="0" eaLnBrk="1" fontAlgn="base" hangingPunct="1">
        <a:spcBef>
          <a:spcPct val="0"/>
        </a:spcBef>
        <a:spcAft>
          <a:spcPct val="0"/>
        </a:spcAft>
        <a:defRPr sz="3600">
          <a:solidFill>
            <a:srgbClr val="374E5F"/>
          </a:solidFill>
          <a:latin typeface="Times New Roman" pitchFamily="18" charset="0"/>
        </a:defRPr>
      </a:lvl9pPr>
    </p:titleStyle>
    <p:bodyStyle>
      <a:lvl1pPr marL="342900" indent="-342900" algn="l" rtl="0" eaLnBrk="1" fontAlgn="base" hangingPunct="1">
        <a:spcBef>
          <a:spcPct val="20000"/>
        </a:spcBef>
        <a:spcAft>
          <a:spcPct val="0"/>
        </a:spcAft>
        <a:buClr>
          <a:srgbClr val="374E5F"/>
        </a:buClr>
        <a:buChar char="•"/>
        <a:defRPr sz="2400">
          <a:solidFill>
            <a:srgbClr val="374E5F"/>
          </a:solidFill>
          <a:latin typeface="+mn-lt"/>
          <a:ea typeface="+mn-ea"/>
          <a:cs typeface="+mn-cs"/>
        </a:defRPr>
      </a:lvl1pPr>
      <a:lvl2pPr marL="742950" indent="-285750" algn="l" rtl="0" eaLnBrk="1" fontAlgn="base" hangingPunct="1">
        <a:spcBef>
          <a:spcPct val="20000"/>
        </a:spcBef>
        <a:spcAft>
          <a:spcPct val="0"/>
        </a:spcAft>
        <a:buClr>
          <a:srgbClr val="374E5F"/>
        </a:buClr>
        <a:buChar char="•"/>
        <a:defRPr sz="2000">
          <a:solidFill>
            <a:srgbClr val="374E5F"/>
          </a:solidFill>
          <a:latin typeface="+mn-lt"/>
        </a:defRPr>
      </a:lvl2pPr>
      <a:lvl3pPr marL="1143000" indent="-228600" algn="l" rtl="0" eaLnBrk="1" fontAlgn="base" hangingPunct="1">
        <a:spcBef>
          <a:spcPct val="20000"/>
        </a:spcBef>
        <a:spcAft>
          <a:spcPct val="0"/>
        </a:spcAft>
        <a:buClr>
          <a:srgbClr val="374E5F"/>
        </a:buClr>
        <a:buChar char="•"/>
        <a:defRPr>
          <a:solidFill>
            <a:srgbClr val="374E5F"/>
          </a:solidFill>
          <a:latin typeface="+mn-lt"/>
        </a:defRPr>
      </a:lvl3pPr>
      <a:lvl4pPr marL="1600200" indent="-228600" algn="l" rtl="0" eaLnBrk="1" fontAlgn="base" hangingPunct="1">
        <a:spcBef>
          <a:spcPct val="20000"/>
        </a:spcBef>
        <a:spcAft>
          <a:spcPct val="0"/>
        </a:spcAft>
        <a:buClr>
          <a:srgbClr val="374E5F"/>
        </a:buClr>
        <a:buChar char="•"/>
        <a:defRPr sz="1600">
          <a:solidFill>
            <a:srgbClr val="374E5F"/>
          </a:solidFill>
          <a:latin typeface="+mn-lt"/>
        </a:defRPr>
      </a:lvl4pPr>
      <a:lvl5pPr marL="2057400" indent="-228600" algn="l" rtl="0" eaLnBrk="1" fontAlgn="base" hangingPunct="1">
        <a:spcBef>
          <a:spcPct val="20000"/>
        </a:spcBef>
        <a:spcAft>
          <a:spcPct val="0"/>
        </a:spcAft>
        <a:buClr>
          <a:srgbClr val="374E5F"/>
        </a:buClr>
        <a:buChar char="•"/>
        <a:defRPr sz="1400">
          <a:solidFill>
            <a:srgbClr val="374E5F"/>
          </a:solidFill>
          <a:latin typeface="+mn-lt"/>
        </a:defRPr>
      </a:lvl5pPr>
      <a:lvl6pPr marL="2514600" indent="-228600" algn="l" rtl="0" eaLnBrk="1" fontAlgn="base" hangingPunct="1">
        <a:spcBef>
          <a:spcPct val="20000"/>
        </a:spcBef>
        <a:spcAft>
          <a:spcPct val="0"/>
        </a:spcAft>
        <a:buClr>
          <a:srgbClr val="374E5F"/>
        </a:buClr>
        <a:buChar char="•"/>
        <a:defRPr sz="1400">
          <a:solidFill>
            <a:srgbClr val="374E5F"/>
          </a:solidFill>
          <a:latin typeface="+mn-lt"/>
        </a:defRPr>
      </a:lvl6pPr>
      <a:lvl7pPr marL="2971800" indent="-228600" algn="l" rtl="0" eaLnBrk="1" fontAlgn="base" hangingPunct="1">
        <a:spcBef>
          <a:spcPct val="20000"/>
        </a:spcBef>
        <a:spcAft>
          <a:spcPct val="0"/>
        </a:spcAft>
        <a:buClr>
          <a:srgbClr val="374E5F"/>
        </a:buClr>
        <a:buChar char="•"/>
        <a:defRPr sz="1400">
          <a:solidFill>
            <a:srgbClr val="374E5F"/>
          </a:solidFill>
          <a:latin typeface="+mn-lt"/>
        </a:defRPr>
      </a:lvl7pPr>
      <a:lvl8pPr marL="3429000" indent="-228600" algn="l" rtl="0" eaLnBrk="1" fontAlgn="base" hangingPunct="1">
        <a:spcBef>
          <a:spcPct val="20000"/>
        </a:spcBef>
        <a:spcAft>
          <a:spcPct val="0"/>
        </a:spcAft>
        <a:buClr>
          <a:srgbClr val="374E5F"/>
        </a:buClr>
        <a:buChar char="•"/>
        <a:defRPr sz="1400">
          <a:solidFill>
            <a:srgbClr val="374E5F"/>
          </a:solidFill>
          <a:latin typeface="+mn-lt"/>
        </a:defRPr>
      </a:lvl8pPr>
      <a:lvl9pPr marL="3886200" indent="-228600" algn="l" rtl="0" eaLnBrk="1" fontAlgn="base" hangingPunct="1">
        <a:spcBef>
          <a:spcPct val="20000"/>
        </a:spcBef>
        <a:spcAft>
          <a:spcPct val="0"/>
        </a:spcAft>
        <a:buClr>
          <a:srgbClr val="374E5F"/>
        </a:buClr>
        <a:buChar char="•"/>
        <a:defRPr sz="1400">
          <a:solidFill>
            <a:srgbClr val="374E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7"/>
          <p:cNvSpPr>
            <a:spLocks noGrp="1" noChangeArrowheads="1"/>
          </p:cNvSpPr>
          <p:nvPr>
            <p:ph type="ctrTitle"/>
          </p:nvPr>
        </p:nvSpPr>
        <p:spPr>
          <a:xfrm>
            <a:off x="838200" y="609600"/>
            <a:ext cx="7924800" cy="5715000"/>
          </a:xfrm>
        </p:spPr>
        <p:txBody>
          <a:bodyPr/>
          <a:lstStyle/>
          <a:p>
            <a:r>
              <a:rPr lang="en-US" altLang="en-US" dirty="0" smtClean="0"/>
              <a:t>INCUBATION POLICY</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sz="2400" dirty="0" smtClean="0"/>
              <a:t>HOSTED BY</a:t>
            </a:r>
            <a:br>
              <a:rPr lang="en-US" altLang="en-US" sz="2400" dirty="0" smtClean="0"/>
            </a:br>
            <a:r>
              <a:rPr lang="en-US" altLang="en-US" sz="2400" b="1" dirty="0" smtClean="0"/>
              <a:t>ENTREPRENEURSHIP DEVELOPMENT CELL</a:t>
            </a:r>
            <a:br>
              <a:rPr lang="en-US" altLang="en-US" sz="2400" b="1" dirty="0" smtClean="0"/>
            </a:br>
            <a:r>
              <a:rPr lang="en-US" altLang="en-US" sz="2400" dirty="0" smtClean="0"/>
              <a:t>K. K. </a:t>
            </a:r>
            <a:r>
              <a:rPr lang="en-US" altLang="en-US" sz="2400" dirty="0" err="1" smtClean="0"/>
              <a:t>WAGH</a:t>
            </a:r>
            <a:r>
              <a:rPr lang="en-US" altLang="en-US" sz="2400" dirty="0" smtClean="0"/>
              <a:t> INSTITUTE OF ENGINEERING EDUCATION &amp; RESEARCH, NASHIK</a:t>
            </a:r>
            <a:endParaRPr lang="en-US" altLang="en-US" dirty="0" smtClean="0"/>
          </a:p>
        </p:txBody>
      </p:sp>
      <p:pic>
        <p:nvPicPr>
          <p:cNvPr id="8" name="Picture 7" descr="C:\Users\DELL PC\Desktop\desktop\CSM NBA DATA\RJT EDP CELL\PHOTOS\kkwlogo.jpg"/>
          <p:cNvPicPr/>
          <p:nvPr/>
        </p:nvPicPr>
        <p:blipFill>
          <a:blip r:embed="rId2">
            <a:extLst>
              <a:ext uri="{28A0092B-C50C-407E-A947-70E740481C1C}">
                <a14:useLocalDpi xmlns:a14="http://schemas.microsoft.com/office/drawing/2010/main" val="0"/>
              </a:ext>
            </a:extLst>
          </a:blip>
          <a:srcRect/>
          <a:stretch>
            <a:fillRect/>
          </a:stretch>
        </p:blipFill>
        <p:spPr bwMode="auto">
          <a:xfrm>
            <a:off x="3143250" y="2133600"/>
            <a:ext cx="2857500" cy="1645920"/>
          </a:xfrm>
          <a:prstGeom prst="rect">
            <a:avLst/>
          </a:prstGeom>
          <a:noFill/>
          <a:ln>
            <a:noFill/>
          </a:ln>
        </p:spPr>
      </p:pic>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Exit Policy</a:t>
            </a:r>
            <a:endParaRPr lang="en-US" dirty="0"/>
          </a:p>
        </p:txBody>
      </p:sp>
      <p:sp>
        <p:nvSpPr>
          <p:cNvPr id="3" name="Content Placeholder 2"/>
          <p:cNvSpPr>
            <a:spLocks noGrp="1"/>
          </p:cNvSpPr>
          <p:nvPr>
            <p:ph idx="1"/>
          </p:nvPr>
        </p:nvSpPr>
        <p:spPr>
          <a:xfrm>
            <a:off x="533400" y="1447800"/>
            <a:ext cx="8305800" cy="4953000"/>
          </a:xfrm>
        </p:spPr>
        <p:txBody>
          <a:bodyPr/>
          <a:lstStyle/>
          <a:p>
            <a:r>
              <a:rPr lang="en-IN" dirty="0" smtClean="0"/>
              <a:t>An   Incubate   company/Students company    will   leave   the   incubator   under   the   following circumstances: </a:t>
            </a:r>
            <a:endParaRPr lang="en-US" dirty="0" smtClean="0"/>
          </a:p>
          <a:p>
            <a:pPr marL="0" indent="0">
              <a:buNone/>
            </a:pPr>
            <a:r>
              <a:rPr lang="en-IN" dirty="0" smtClean="0"/>
              <a:t>•Completion of two years stay (if no extension granted)</a:t>
            </a:r>
            <a:endParaRPr lang="en-US" dirty="0" smtClean="0"/>
          </a:p>
          <a:p>
            <a:pPr marL="0" indent="0">
              <a:buNone/>
            </a:pPr>
            <a:r>
              <a:rPr lang="en-IN" dirty="0" smtClean="0"/>
              <a:t>• Underperformance or non-viability of proposition as decided by ED Cell on case to case basis</a:t>
            </a:r>
            <a:endParaRPr lang="en-US" dirty="0" smtClean="0"/>
          </a:p>
          <a:p>
            <a:pPr marL="0" indent="0">
              <a:buNone/>
            </a:pPr>
            <a:r>
              <a:rPr lang="en-IN" dirty="0" smtClean="0"/>
              <a:t>• Irresolvable promoters disputes as decided by ED Cell on a case to case basis</a:t>
            </a:r>
            <a:endParaRPr lang="en-US" dirty="0" smtClean="0"/>
          </a:p>
          <a:p>
            <a:pPr marL="0" indent="0">
              <a:buNone/>
            </a:pPr>
            <a:r>
              <a:rPr lang="en-IN" dirty="0" smtClean="0"/>
              <a:t>•Violation of </a:t>
            </a:r>
            <a:r>
              <a:rPr lang="en-IN" dirty="0" err="1" smtClean="0"/>
              <a:t>KKWIEER</a:t>
            </a:r>
            <a:r>
              <a:rPr lang="en-IN" dirty="0" smtClean="0"/>
              <a:t> policy</a:t>
            </a:r>
            <a:endParaRPr lang="en-US" dirty="0" smtClean="0"/>
          </a:p>
          <a:p>
            <a:pPr marL="0" indent="0">
              <a:buNone/>
            </a:pPr>
            <a:r>
              <a:rPr lang="en-IN" dirty="0" smtClean="0"/>
              <a:t>•When  the  company  enters  in  an  acquisition,  merger  or  amalgamation deal  or  reorganization  deal  resulting  in  a  substantial  change  in  the  profile  of the  company,  its  promoters,  directors,  shareholders,  products  or  ED Cell plan.</a:t>
            </a:r>
            <a:endParaRPr lang="en-US" dirty="0" smtClean="0"/>
          </a:p>
        </p:txBody>
      </p:sp>
    </p:spTree>
    <p:extLst>
      <p:ext uri="{BB962C8B-B14F-4D97-AF65-F5344CB8AC3E}">
        <p14:creationId xmlns:p14="http://schemas.microsoft.com/office/powerpoint/2010/main" val="4055217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IN" dirty="0" smtClean="0"/>
              <a:t>• Change in promoters'/ founders' team without concurrence of ED Cell.</a:t>
            </a:r>
            <a:endParaRPr lang="en-US" dirty="0" smtClean="0"/>
          </a:p>
          <a:p>
            <a:pPr marL="0" indent="0">
              <a:buNone/>
            </a:pPr>
            <a:r>
              <a:rPr lang="en-IN" dirty="0" smtClean="0"/>
              <a:t>•Any  change  of  more  than  50%  of  equity  ownership  would  require  a  prior approval of ED Cell.</a:t>
            </a:r>
            <a:endParaRPr lang="en-US" dirty="0" smtClean="0"/>
          </a:p>
          <a:p>
            <a:pPr marL="0" indent="0">
              <a:buNone/>
            </a:pPr>
            <a:r>
              <a:rPr lang="en-IN" dirty="0" smtClean="0"/>
              <a:t>• Any  other  reason  for  which  ED Cell may  find  it  necessary  for  an  incubate/Students company to leave.</a:t>
            </a:r>
            <a:endParaRPr lang="en-US" dirty="0" smtClean="0"/>
          </a:p>
          <a:p>
            <a:pPr marL="0" indent="0">
              <a:buNone/>
            </a:pPr>
            <a:r>
              <a:rPr lang="en-IN" dirty="0" smtClean="0"/>
              <a:t>Notwithstanding anything written  elsewhere,  ED Cell decision  in  connection with the exit of an incubate company/students company shall be final and shall not be disputed by any incubate/Student company.</a:t>
            </a:r>
            <a:endParaRPr lang="en-US" dirty="0" smtClean="0"/>
          </a:p>
          <a:p>
            <a:endParaRPr lang="en-US" dirty="0" smtClean="0"/>
          </a:p>
          <a:p>
            <a:endParaRPr lang="en-US" dirty="0"/>
          </a:p>
        </p:txBody>
      </p:sp>
    </p:spTree>
    <p:extLst>
      <p:ext uri="{BB962C8B-B14F-4D97-AF65-F5344CB8AC3E}">
        <p14:creationId xmlns:p14="http://schemas.microsoft.com/office/powerpoint/2010/main" val="4189883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Periodic   assessment</a:t>
            </a:r>
            <a:endParaRPr lang="en-US" dirty="0"/>
          </a:p>
        </p:txBody>
      </p:sp>
      <p:sp>
        <p:nvSpPr>
          <p:cNvPr id="3" name="Content Placeholder 2"/>
          <p:cNvSpPr>
            <a:spLocks noGrp="1"/>
          </p:cNvSpPr>
          <p:nvPr>
            <p:ph idx="1"/>
          </p:nvPr>
        </p:nvSpPr>
        <p:spPr>
          <a:xfrm>
            <a:off x="609600" y="1295400"/>
            <a:ext cx="8153400" cy="5181600"/>
          </a:xfrm>
        </p:spPr>
        <p:txBody>
          <a:bodyPr/>
          <a:lstStyle/>
          <a:p>
            <a:r>
              <a:rPr lang="en-IN" dirty="0" smtClean="0"/>
              <a:t> The   </a:t>
            </a:r>
            <a:r>
              <a:rPr lang="en-IN" dirty="0"/>
              <a:t>incubate/students   company   has   to   submit   an   yearly audited   statement   of   profit   and   loss   account   and   unaudited   quarterly statement about the activities.  However, incubate may be asked to provide more frequent updates to ED Cell.</a:t>
            </a:r>
            <a:endParaRPr lang="en-US" dirty="0"/>
          </a:p>
          <a:p>
            <a:r>
              <a:rPr lang="en-IN" dirty="0"/>
              <a:t>The  Incubate  Companies  during  the  period  of  Incubation  at  the  Centre  will mandatorily  get  their  accounts  audited  and  their  books  of  Account  are  open for   Inspection   by   the   empanelled   Chartered   Accountants   of   the   Centre. Compliances  as  laid  down  by  the  Companies  Act  2013  are  binding  on  the Incubate   Companies or similar mandatory compliances . The   companies   will   give   a   quarterly   report   on   the compliances adhered as laid down in the Companies Act</a:t>
            </a:r>
            <a:endParaRPr lang="en-US" dirty="0"/>
          </a:p>
          <a:p>
            <a:endParaRPr lang="en-US" dirty="0"/>
          </a:p>
        </p:txBody>
      </p:sp>
    </p:spTree>
    <p:extLst>
      <p:ext uri="{BB962C8B-B14F-4D97-AF65-F5344CB8AC3E}">
        <p14:creationId xmlns:p14="http://schemas.microsoft.com/office/powerpoint/2010/main" val="319125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467600" cy="838200"/>
          </a:xfrm>
        </p:spPr>
        <p:txBody>
          <a:bodyPr/>
          <a:lstStyle/>
          <a:p>
            <a:r>
              <a:rPr lang="en-IN" b="1" dirty="0" smtClean="0"/>
              <a:t>Management of conflict of interest</a:t>
            </a:r>
            <a:endParaRPr lang="en-US" dirty="0"/>
          </a:p>
        </p:txBody>
      </p:sp>
      <p:sp>
        <p:nvSpPr>
          <p:cNvPr id="3" name="Content Placeholder 2"/>
          <p:cNvSpPr>
            <a:spLocks noGrp="1"/>
          </p:cNvSpPr>
          <p:nvPr>
            <p:ph idx="1"/>
          </p:nvPr>
        </p:nvSpPr>
        <p:spPr>
          <a:xfrm>
            <a:off x="609600" y="1219200"/>
            <a:ext cx="8305800" cy="5410200"/>
          </a:xfrm>
        </p:spPr>
        <p:txBody>
          <a:bodyPr/>
          <a:lstStyle/>
          <a:p>
            <a:r>
              <a:rPr lang="en-IN" dirty="0" smtClean="0"/>
              <a:t>Since </a:t>
            </a:r>
            <a:r>
              <a:rPr lang="en-IN" dirty="0"/>
              <a:t>situations leading to conflict of interests are inevitable, it is expected that the interested persons follow transparency in their actions based on full disclosure of relevant information by them. Following guidelines are suggested for management of actual or potential conflict of interests and to address disputes arising out of conflict of interests and maintenance of confidentiality:</a:t>
            </a:r>
            <a:endParaRPr lang="en-US" dirty="0"/>
          </a:p>
          <a:p>
            <a:r>
              <a:rPr lang="en-IN" dirty="0" smtClean="0"/>
              <a:t>Appropriate </a:t>
            </a:r>
            <a:r>
              <a:rPr lang="en-IN" dirty="0"/>
              <a:t>disclosure of the conflicting situations involved in a decision or transaction,</a:t>
            </a:r>
            <a:endParaRPr lang="en-US" dirty="0"/>
          </a:p>
          <a:p>
            <a:r>
              <a:rPr lang="en-IN" dirty="0" smtClean="0"/>
              <a:t>Abstaining </a:t>
            </a:r>
            <a:r>
              <a:rPr lang="en-IN" dirty="0"/>
              <a:t>from participating in decision making process or transactions involving such situations,</a:t>
            </a:r>
            <a:endParaRPr lang="en-US" dirty="0"/>
          </a:p>
          <a:p>
            <a:r>
              <a:rPr lang="en-IN" dirty="0" smtClean="0"/>
              <a:t>Obtaining </a:t>
            </a:r>
            <a:r>
              <a:rPr lang="en-IN" dirty="0"/>
              <a:t>appropriate approvals to avoid conflicts,</a:t>
            </a:r>
            <a:endParaRPr lang="en-US" dirty="0"/>
          </a:p>
          <a:p>
            <a:r>
              <a:rPr lang="en-IN" dirty="0" smtClean="0"/>
              <a:t>Reporting </a:t>
            </a:r>
            <a:r>
              <a:rPr lang="en-IN" dirty="0"/>
              <a:t>of the breach of the policy without deliberate intention or knowledge</a:t>
            </a:r>
            <a:endParaRPr lang="en-US" dirty="0"/>
          </a:p>
        </p:txBody>
      </p:sp>
    </p:spTree>
    <p:extLst>
      <p:ext uri="{BB962C8B-B14F-4D97-AF65-F5344CB8AC3E}">
        <p14:creationId xmlns:p14="http://schemas.microsoft.com/office/powerpoint/2010/main" val="1053560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Disclaimer</a:t>
            </a:r>
            <a:r>
              <a:rPr lang="en-US" dirty="0" smtClean="0"/>
              <a:t/>
            </a:r>
            <a:br>
              <a:rPr lang="en-US" dirty="0" smtClean="0"/>
            </a:br>
            <a:endParaRPr lang="en-US" dirty="0"/>
          </a:p>
        </p:txBody>
      </p:sp>
      <p:sp>
        <p:nvSpPr>
          <p:cNvPr id="3" name="Content Placeholder 2"/>
          <p:cNvSpPr>
            <a:spLocks noGrp="1"/>
          </p:cNvSpPr>
          <p:nvPr>
            <p:ph idx="1"/>
          </p:nvPr>
        </p:nvSpPr>
        <p:spPr>
          <a:xfrm>
            <a:off x="685800" y="1676400"/>
            <a:ext cx="7772400" cy="4572000"/>
          </a:xfrm>
        </p:spPr>
        <p:txBody>
          <a:bodyPr/>
          <a:lstStyle/>
          <a:p>
            <a:r>
              <a:rPr lang="en-IN" dirty="0" smtClean="0"/>
              <a:t>The </a:t>
            </a:r>
            <a:r>
              <a:rPr lang="en-IN" dirty="0"/>
              <a:t>incubate/Student’s company will understand and acknowledge that ED Cell intends to provide supports and services to the Company in good faith to pursue its objective to promote entrepreneurship by converting innovative technologies developed in the Institute to commercialization by incubating and supporting new enterprises. It is understood that by agreeing to provide various supports and services, ED Cell does not undertake responsibility for:</a:t>
            </a:r>
            <a:endParaRPr lang="en-US" dirty="0"/>
          </a:p>
          <a:p>
            <a:endParaRPr lang="en-US" dirty="0"/>
          </a:p>
        </p:txBody>
      </p:sp>
    </p:spTree>
    <p:extLst>
      <p:ext uri="{BB962C8B-B14F-4D97-AF65-F5344CB8AC3E}">
        <p14:creationId xmlns:p14="http://schemas.microsoft.com/office/powerpoint/2010/main" val="1946211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371600"/>
            <a:ext cx="8153400" cy="5029200"/>
          </a:xfrm>
        </p:spPr>
        <p:txBody>
          <a:bodyPr/>
          <a:lstStyle/>
          <a:p>
            <a:r>
              <a:rPr lang="en-IN" dirty="0" smtClean="0"/>
              <a:t>-Ensuring success of an </a:t>
            </a:r>
            <a:r>
              <a:rPr lang="en-IN" dirty="0" err="1" smtClean="0"/>
              <a:t>incubatee</a:t>
            </a:r>
            <a:r>
              <a:rPr lang="en-IN" dirty="0" smtClean="0"/>
              <a:t> company, its products/ process/ services or marketability,</a:t>
            </a:r>
            <a:endParaRPr lang="en-US" dirty="0" smtClean="0"/>
          </a:p>
          <a:p>
            <a:r>
              <a:rPr lang="en-IN" dirty="0" smtClean="0"/>
              <a:t>-Ensuring quality of support and services provided by ED Cell and to the complete satisfaction of the </a:t>
            </a:r>
            <a:r>
              <a:rPr lang="en-IN" dirty="0" err="1" smtClean="0"/>
              <a:t>incubatee</a:t>
            </a:r>
            <a:r>
              <a:rPr lang="en-IN" dirty="0" smtClean="0"/>
              <a:t> companies or their promoters/ founders.</a:t>
            </a:r>
            <a:endParaRPr lang="en-US" dirty="0" smtClean="0"/>
          </a:p>
          <a:p>
            <a:r>
              <a:rPr lang="en-IN" dirty="0" smtClean="0"/>
              <a:t>-Ensuring quality of services of the consultants engaged by the </a:t>
            </a:r>
            <a:r>
              <a:rPr lang="en-IN" dirty="0" err="1" smtClean="0"/>
              <a:t>incubatee</a:t>
            </a:r>
            <a:r>
              <a:rPr lang="en-IN" dirty="0" smtClean="0"/>
              <a:t> companies through ED Cell / </a:t>
            </a:r>
            <a:r>
              <a:rPr lang="en-IN" dirty="0" err="1" smtClean="0"/>
              <a:t>KKWIEER</a:t>
            </a:r>
            <a:r>
              <a:rPr lang="en-IN" dirty="0" smtClean="0"/>
              <a:t> network. </a:t>
            </a:r>
            <a:r>
              <a:rPr lang="en-IN" dirty="0" err="1" smtClean="0"/>
              <a:t>Incubatee</a:t>
            </a:r>
            <a:r>
              <a:rPr lang="en-IN" dirty="0" smtClean="0"/>
              <a:t> companies will have to apply their judgements before getting in to a relationship with them.</a:t>
            </a:r>
            <a:endParaRPr lang="en-US" dirty="0" smtClean="0"/>
          </a:p>
          <a:p>
            <a:r>
              <a:rPr lang="en-IN" dirty="0" smtClean="0"/>
              <a:t>The </a:t>
            </a:r>
            <a:r>
              <a:rPr lang="en-IN" dirty="0" err="1" smtClean="0"/>
              <a:t>incubatee</a:t>
            </a:r>
            <a:r>
              <a:rPr lang="en-IN" dirty="0" smtClean="0"/>
              <a:t> companies agree that ED Cell / </a:t>
            </a:r>
            <a:r>
              <a:rPr lang="en-IN" dirty="0" err="1" smtClean="0"/>
              <a:t>KKWIEER</a:t>
            </a:r>
            <a:r>
              <a:rPr lang="en-IN" dirty="0" smtClean="0"/>
              <a:t> or their employees shall not be held liable for any reason on account of the above.</a:t>
            </a:r>
            <a:endParaRPr lang="en-US" dirty="0" smtClean="0"/>
          </a:p>
          <a:p>
            <a:endParaRPr lang="en-US" dirty="0"/>
          </a:p>
        </p:txBody>
      </p:sp>
    </p:spTree>
    <p:extLst>
      <p:ext uri="{BB962C8B-B14F-4D97-AF65-F5344CB8AC3E}">
        <p14:creationId xmlns:p14="http://schemas.microsoft.com/office/powerpoint/2010/main" val="3426255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 Cell</a:t>
            </a:r>
            <a:endParaRPr lang="en-US" b="1" dirty="0"/>
          </a:p>
        </p:txBody>
      </p:sp>
      <p:sp>
        <p:nvSpPr>
          <p:cNvPr id="3" name="Content Placeholder 2"/>
          <p:cNvSpPr>
            <a:spLocks noGrp="1"/>
          </p:cNvSpPr>
          <p:nvPr>
            <p:ph idx="1"/>
          </p:nvPr>
        </p:nvSpPr>
        <p:spPr>
          <a:xfrm>
            <a:off x="304800" y="1371600"/>
            <a:ext cx="8534400" cy="5181600"/>
          </a:xfrm>
        </p:spPr>
        <p:txBody>
          <a:bodyPr/>
          <a:lstStyle/>
          <a:p>
            <a:pPr marL="0" indent="0">
              <a:buNone/>
            </a:pPr>
            <a:r>
              <a:rPr lang="en-US" dirty="0" smtClean="0"/>
              <a:t>Prof</a:t>
            </a:r>
            <a:r>
              <a:rPr lang="en-US" dirty="0"/>
              <a:t>. </a:t>
            </a:r>
            <a:r>
              <a:rPr lang="en-US" dirty="0" err="1"/>
              <a:t>Dr.K</a:t>
            </a:r>
            <a:r>
              <a:rPr lang="en-US" dirty="0"/>
              <a:t> N </a:t>
            </a:r>
            <a:r>
              <a:rPr lang="en-US" dirty="0" err="1"/>
              <a:t>Nandurkar</a:t>
            </a:r>
            <a:endParaRPr lang="en-US" dirty="0"/>
          </a:p>
          <a:p>
            <a:pPr marL="0" indent="0">
              <a:buNone/>
            </a:pPr>
            <a:r>
              <a:rPr lang="en-US" dirty="0" smtClean="0"/>
              <a:t>Principal                                                                   </a:t>
            </a:r>
          </a:p>
          <a:p>
            <a:pPr marL="0" indent="0">
              <a:buNone/>
            </a:pPr>
            <a:endParaRPr lang="en-US" dirty="0" smtClean="0"/>
          </a:p>
          <a:p>
            <a:pPr marL="0" indent="0">
              <a:buNone/>
            </a:pPr>
            <a:r>
              <a:rPr lang="en-US" dirty="0" smtClean="0"/>
              <a:t>Prof. C S </a:t>
            </a:r>
            <a:r>
              <a:rPr lang="en-US" dirty="0" err="1" smtClean="0"/>
              <a:t>Mhasde</a:t>
            </a:r>
            <a:endParaRPr lang="en-US" dirty="0" smtClean="0"/>
          </a:p>
          <a:p>
            <a:pPr marL="0" indent="0">
              <a:buNone/>
            </a:pPr>
            <a:r>
              <a:rPr lang="en-US" dirty="0" smtClean="0"/>
              <a:t>Coordinator </a:t>
            </a:r>
          </a:p>
          <a:p>
            <a:pPr marL="0" indent="0">
              <a:buNone/>
            </a:pPr>
            <a:r>
              <a:rPr lang="en-US" dirty="0" smtClean="0"/>
              <a:t>Entrepreneurship Development cell  	</a:t>
            </a:r>
          </a:p>
          <a:p>
            <a:pPr marL="0" indent="0">
              <a:buNone/>
            </a:pPr>
            <a:r>
              <a:rPr lang="en-US" dirty="0" smtClean="0"/>
              <a:t>Prof. A S </a:t>
            </a:r>
            <a:r>
              <a:rPr lang="en-US" dirty="0" err="1" smtClean="0"/>
              <a:t>Mohagakar</a:t>
            </a:r>
            <a:r>
              <a:rPr lang="en-US" dirty="0" smtClean="0"/>
              <a:t> </a:t>
            </a:r>
          </a:p>
          <a:p>
            <a:pPr marL="0" indent="0">
              <a:buNone/>
            </a:pPr>
            <a:r>
              <a:rPr lang="en-US" dirty="0" smtClean="0"/>
              <a:t>Co-Coordinator </a:t>
            </a:r>
          </a:p>
          <a:p>
            <a:pPr marL="0" indent="0">
              <a:buNone/>
            </a:pPr>
            <a:r>
              <a:rPr lang="en-US" dirty="0" smtClean="0"/>
              <a:t>Entrepreneurship Development cell  	</a:t>
            </a:r>
          </a:p>
          <a:p>
            <a:pPr marL="0" indent="0">
              <a:buNone/>
            </a:pPr>
            <a:r>
              <a:rPr lang="en-US" dirty="0" smtClean="0"/>
              <a:t>Office- E D Cell, Staff room 1</a:t>
            </a:r>
            <a:r>
              <a:rPr lang="en-US" baseline="30000" dirty="0" smtClean="0"/>
              <a:t>st</a:t>
            </a:r>
            <a:r>
              <a:rPr lang="en-US" dirty="0" smtClean="0"/>
              <a:t> Floor, Mechanical Engineering Department </a:t>
            </a:r>
          </a:p>
          <a:p>
            <a:pPr marL="0" indent="0">
              <a:buNone/>
            </a:pPr>
            <a:r>
              <a:rPr lang="en-US" dirty="0" err="1" smtClean="0"/>
              <a:t>KKWIEER</a:t>
            </a:r>
            <a:endParaRPr lang="en-US" dirty="0" smtClean="0"/>
          </a:p>
        </p:txBody>
      </p:sp>
    </p:spTree>
    <p:extLst>
      <p:ext uri="{BB962C8B-B14F-4D97-AF65-F5344CB8AC3E}">
        <p14:creationId xmlns:p14="http://schemas.microsoft.com/office/powerpoint/2010/main" val="3450412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 D Cell at Glance </a:t>
            </a:r>
            <a:endParaRPr lang="en-US" b="1" dirty="0"/>
          </a:p>
        </p:txBody>
      </p:sp>
      <p:sp>
        <p:nvSpPr>
          <p:cNvPr id="3" name="Content Placeholder 2"/>
          <p:cNvSpPr>
            <a:spLocks noGrp="1"/>
          </p:cNvSpPr>
          <p:nvPr>
            <p:ph idx="1"/>
          </p:nvPr>
        </p:nvSpPr>
        <p:spPr>
          <a:xfrm>
            <a:off x="685800" y="1676400"/>
            <a:ext cx="7924800" cy="4800600"/>
          </a:xfrm>
        </p:spPr>
        <p:txBody>
          <a:bodyPr/>
          <a:lstStyle/>
          <a:p>
            <a:r>
              <a:rPr lang="en-US" dirty="0" smtClean="0"/>
              <a:t>Dedicated Full Time </a:t>
            </a:r>
            <a:r>
              <a:rPr lang="en-US" dirty="0" err="1" smtClean="0"/>
              <a:t>UGC</a:t>
            </a:r>
            <a:r>
              <a:rPr lang="en-US" dirty="0" smtClean="0"/>
              <a:t> approved Senior Faculty as per </a:t>
            </a:r>
            <a:r>
              <a:rPr lang="en-US" dirty="0" err="1" smtClean="0"/>
              <a:t>AICTE</a:t>
            </a:r>
            <a:r>
              <a:rPr lang="en-US" dirty="0" smtClean="0"/>
              <a:t> Norms </a:t>
            </a:r>
          </a:p>
          <a:p>
            <a:r>
              <a:rPr lang="en-US" dirty="0" smtClean="0"/>
              <a:t>Incubation as Section 8 company is in Progress</a:t>
            </a:r>
          </a:p>
          <a:p>
            <a:r>
              <a:rPr lang="en-US" dirty="0" smtClean="0"/>
              <a:t>2 Students entrepreneurs and 20+ Student's Ideas Finalized</a:t>
            </a:r>
          </a:p>
          <a:p>
            <a:r>
              <a:rPr lang="en-US" dirty="0" smtClean="0"/>
              <a:t>Support and association of  CSI, </a:t>
            </a:r>
            <a:r>
              <a:rPr lang="en-US" dirty="0" err="1" smtClean="0"/>
              <a:t>REDX</a:t>
            </a:r>
            <a:r>
              <a:rPr lang="en-US" dirty="0" smtClean="0"/>
              <a:t> CLUB, IP Cell, </a:t>
            </a:r>
            <a:r>
              <a:rPr lang="en-US" dirty="0" err="1" smtClean="0"/>
              <a:t>TPO</a:t>
            </a:r>
            <a:r>
              <a:rPr lang="en-US" dirty="0"/>
              <a:t> </a:t>
            </a:r>
            <a:r>
              <a:rPr lang="en-US" dirty="0" smtClean="0"/>
              <a:t>Cell and Departmental E D Cell coordinators</a:t>
            </a:r>
          </a:p>
          <a:p>
            <a:r>
              <a:rPr lang="en-US" dirty="0" smtClean="0"/>
              <a:t> 150+ Alumina entrepreneurs</a:t>
            </a:r>
          </a:p>
          <a:p>
            <a:r>
              <a:rPr lang="en-US" dirty="0" smtClean="0"/>
              <a:t>Industry 4.0, </a:t>
            </a:r>
            <a:r>
              <a:rPr lang="en-US" dirty="0" err="1" smtClean="0"/>
              <a:t>IOT</a:t>
            </a:r>
            <a:r>
              <a:rPr lang="en-US" dirty="0" smtClean="0"/>
              <a:t> &amp;  AI based Cluster Formation with in association with Stalwarts Spaces </a:t>
            </a:r>
            <a:r>
              <a:rPr lang="en-US" dirty="0" err="1" smtClean="0"/>
              <a:t>Pvt</a:t>
            </a:r>
            <a:r>
              <a:rPr lang="en-US" dirty="0" smtClean="0"/>
              <a:t> Ltd</a:t>
            </a:r>
          </a:p>
          <a:p>
            <a:r>
              <a:rPr lang="en-US" dirty="0" smtClean="0"/>
              <a:t>Platform for Social Entrepreneurs  for Funding in association with </a:t>
            </a:r>
            <a:r>
              <a:rPr lang="en-US" dirty="0" err="1" smtClean="0"/>
              <a:t>UnLtd</a:t>
            </a:r>
            <a:r>
              <a:rPr lang="en-US" dirty="0" smtClean="0"/>
              <a:t> India (Mumbai)</a:t>
            </a:r>
            <a:endParaRPr lang="en-US" dirty="0"/>
          </a:p>
        </p:txBody>
      </p:sp>
    </p:spTree>
    <p:extLst>
      <p:ext uri="{BB962C8B-B14F-4D97-AF65-F5344CB8AC3E}">
        <p14:creationId xmlns:p14="http://schemas.microsoft.com/office/powerpoint/2010/main" val="2811396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Entrepreneurship development cell</a:t>
            </a:r>
            <a:r>
              <a:rPr lang="en-US" dirty="0" smtClean="0"/>
              <a:t/>
            </a:r>
            <a:br>
              <a:rPr lang="en-US" dirty="0" smtClean="0"/>
            </a:br>
            <a:endParaRPr lang="en-US" dirty="0"/>
          </a:p>
        </p:txBody>
      </p:sp>
      <p:sp>
        <p:nvSpPr>
          <p:cNvPr id="3" name="Content Placeholder 2"/>
          <p:cNvSpPr>
            <a:spLocks noGrp="1"/>
          </p:cNvSpPr>
          <p:nvPr>
            <p:ph idx="1"/>
          </p:nvPr>
        </p:nvSpPr>
        <p:spPr>
          <a:xfrm>
            <a:off x="228600" y="1295400"/>
            <a:ext cx="8686800" cy="5181600"/>
          </a:xfrm>
        </p:spPr>
        <p:txBody>
          <a:bodyPr/>
          <a:lstStyle/>
          <a:p>
            <a:r>
              <a:rPr lang="en-IN" dirty="0" smtClean="0"/>
              <a:t>The </a:t>
            </a:r>
            <a:r>
              <a:rPr lang="en-IN" dirty="0"/>
              <a:t>Institute has a very active Entrepreneurship development cell which organizes expert lectures conducted by industrialists/Entrepreneur’s and experienced professionals to develop entrepreneurial skills among the students and motivate them to take up entrepreneurship as a career option </a:t>
            </a:r>
            <a:endParaRPr lang="en-IN" dirty="0" smtClean="0"/>
          </a:p>
          <a:p>
            <a:pPr marL="0" indent="0" algn="ctr">
              <a:buNone/>
            </a:pPr>
            <a:r>
              <a:rPr lang="en-IN" b="1" dirty="0" smtClean="0"/>
              <a:t>Vision</a:t>
            </a:r>
            <a:endParaRPr lang="en-US" dirty="0"/>
          </a:p>
          <a:p>
            <a:r>
              <a:rPr lang="en-IN" dirty="0"/>
              <a:t>To inculcate entrepreneurial skills and build an entrepreneurial mind-set in aspiring students to stand globally. </a:t>
            </a:r>
            <a:endParaRPr lang="en-US" dirty="0"/>
          </a:p>
          <a:p>
            <a:endParaRPr lang="en-US" dirty="0"/>
          </a:p>
          <a:p>
            <a:pPr marL="0" indent="0" algn="ctr">
              <a:buNone/>
            </a:pPr>
            <a:r>
              <a:rPr lang="en-IN" b="1" dirty="0" smtClean="0"/>
              <a:t>Mission</a:t>
            </a:r>
            <a:endParaRPr lang="en-US" dirty="0"/>
          </a:p>
          <a:p>
            <a:r>
              <a:rPr lang="en-IN" dirty="0"/>
              <a:t>Creating potential Students Entrepreneurs every academic year.</a:t>
            </a:r>
            <a:endParaRPr lang="en-US" dirty="0"/>
          </a:p>
          <a:p>
            <a:pPr marL="0" indent="0">
              <a:buNone/>
            </a:pPr>
            <a:r>
              <a:rPr lang="en-IN" dirty="0"/>
              <a:t> </a:t>
            </a:r>
            <a:endParaRPr lang="en-US" dirty="0"/>
          </a:p>
          <a:p>
            <a:endParaRPr lang="en-US" dirty="0"/>
          </a:p>
        </p:txBody>
      </p:sp>
    </p:spTree>
    <p:extLst>
      <p:ext uri="{BB962C8B-B14F-4D97-AF65-F5344CB8AC3E}">
        <p14:creationId xmlns:p14="http://schemas.microsoft.com/office/powerpoint/2010/main" val="3992511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85800"/>
          </a:xfrm>
        </p:spPr>
        <p:txBody>
          <a:bodyPr/>
          <a:lstStyle/>
          <a:p>
            <a:r>
              <a:rPr lang="en-IN" b="1" dirty="0" smtClean="0"/>
              <a:t/>
            </a:r>
            <a:br>
              <a:rPr lang="en-IN" b="1" dirty="0" smtClean="0"/>
            </a:br>
            <a:r>
              <a:rPr lang="en-IN" b="1" dirty="0" smtClean="0"/>
              <a:t>Objective</a:t>
            </a:r>
            <a:r>
              <a:rPr lang="en-US" dirty="0" smtClean="0"/>
              <a:t/>
            </a:r>
            <a:br>
              <a:rPr lang="en-US" dirty="0" smtClean="0"/>
            </a:br>
            <a:endParaRPr lang="en-US" dirty="0"/>
          </a:p>
        </p:txBody>
      </p:sp>
      <p:sp>
        <p:nvSpPr>
          <p:cNvPr id="3" name="Content Placeholder 2"/>
          <p:cNvSpPr>
            <a:spLocks noGrp="1"/>
          </p:cNvSpPr>
          <p:nvPr>
            <p:ph idx="1"/>
          </p:nvPr>
        </p:nvSpPr>
        <p:spPr>
          <a:xfrm>
            <a:off x="381000" y="1143000"/>
            <a:ext cx="8229600" cy="5257800"/>
          </a:xfrm>
        </p:spPr>
        <p:txBody>
          <a:bodyPr/>
          <a:lstStyle/>
          <a:p>
            <a:pPr marL="0" indent="0">
              <a:buNone/>
            </a:pPr>
            <a:r>
              <a:rPr lang="en-IN" sz="2000" dirty="0" smtClean="0"/>
              <a:t>The </a:t>
            </a:r>
            <a:r>
              <a:rPr lang="en-IN" sz="2000" dirty="0"/>
              <a:t>following objectives were set for ED Cell  </a:t>
            </a:r>
            <a:endParaRPr lang="en-US" sz="2000" dirty="0"/>
          </a:p>
          <a:p>
            <a:pPr marL="0" indent="0">
              <a:buNone/>
            </a:pPr>
            <a:r>
              <a:rPr lang="en-IN" sz="2000" dirty="0"/>
              <a:t>•Create awareness on Entrepreneurship among the students through training programs and camps</a:t>
            </a:r>
            <a:endParaRPr lang="en-US" sz="2000" dirty="0"/>
          </a:p>
          <a:p>
            <a:pPr marL="0" indent="0">
              <a:buNone/>
            </a:pPr>
            <a:r>
              <a:rPr lang="en-IN" sz="2000" dirty="0"/>
              <a:t>•To identify and motivate budding entrepreneurs</a:t>
            </a:r>
            <a:endParaRPr lang="en-US" sz="2000" dirty="0"/>
          </a:p>
          <a:p>
            <a:pPr marL="0" indent="0">
              <a:buNone/>
            </a:pPr>
            <a:r>
              <a:rPr lang="en-IN" sz="2000" dirty="0"/>
              <a:t>•To facilitate and conduct various informational services relating to promotion of entrepreneurship.</a:t>
            </a:r>
            <a:endParaRPr lang="en-US" sz="2000" dirty="0"/>
          </a:p>
          <a:p>
            <a:pPr marL="0" indent="0">
              <a:buNone/>
            </a:pPr>
            <a:r>
              <a:rPr lang="en-IN" sz="2000" dirty="0"/>
              <a:t>•To create data base and networking to help entrepreneurs.</a:t>
            </a:r>
            <a:endParaRPr lang="en-US" sz="2000" dirty="0"/>
          </a:p>
          <a:p>
            <a:pPr marL="0" indent="0">
              <a:buNone/>
            </a:pPr>
            <a:r>
              <a:rPr lang="en-IN" sz="2000" dirty="0"/>
              <a:t>•To assist entrepreneurs in product development and getting finance for same.</a:t>
            </a:r>
            <a:endParaRPr lang="en-US" sz="2000" dirty="0"/>
          </a:p>
          <a:p>
            <a:pPr marL="0" indent="0">
              <a:buNone/>
            </a:pPr>
            <a:r>
              <a:rPr lang="en-IN" sz="2000" dirty="0"/>
              <a:t>•To help entrepreneurs to acquire necessary managerial skills to run the industry effectively</a:t>
            </a:r>
            <a:endParaRPr lang="en-US" sz="2000" dirty="0"/>
          </a:p>
          <a:p>
            <a:pPr marL="0" indent="0">
              <a:buNone/>
            </a:pPr>
            <a:r>
              <a:rPr lang="en-IN" sz="2000" dirty="0"/>
              <a:t>•Liaison with Government agencies (Like </a:t>
            </a:r>
            <a:r>
              <a:rPr lang="en-IN" sz="2000" dirty="0" err="1"/>
              <a:t>MCED</a:t>
            </a:r>
            <a:r>
              <a:rPr lang="en-IN" sz="2000" dirty="0"/>
              <a:t>, </a:t>
            </a:r>
            <a:r>
              <a:rPr lang="en-IN" sz="2000" dirty="0" err="1"/>
              <a:t>DIC</a:t>
            </a:r>
            <a:r>
              <a:rPr lang="en-IN" sz="2000" dirty="0"/>
              <a:t>, </a:t>
            </a:r>
            <a:r>
              <a:rPr lang="en-IN" sz="2000" dirty="0" err="1"/>
              <a:t>MSME</a:t>
            </a:r>
            <a:r>
              <a:rPr lang="en-IN" sz="2000" dirty="0"/>
              <a:t> , </a:t>
            </a:r>
            <a:r>
              <a:rPr lang="en-IN" sz="2000" dirty="0" err="1"/>
              <a:t>etc</a:t>
            </a:r>
            <a:r>
              <a:rPr lang="en-IN" sz="2000" dirty="0"/>
              <a:t>) and Private Organisation    which support and nurtures entrepreneurships skills.</a:t>
            </a:r>
            <a:endParaRPr lang="en-US" sz="2000" dirty="0"/>
          </a:p>
          <a:p>
            <a:pPr marL="0" indent="0">
              <a:buNone/>
            </a:pPr>
            <a:r>
              <a:rPr lang="en-IN" sz="2000" dirty="0"/>
              <a:t>•Development of Incubation centre as per </a:t>
            </a:r>
            <a:r>
              <a:rPr lang="en-IN" sz="2000" dirty="0" err="1"/>
              <a:t>AICTE</a:t>
            </a:r>
            <a:r>
              <a:rPr lang="en-IN" sz="2000" dirty="0"/>
              <a:t> Start-up Policy 2016</a:t>
            </a:r>
            <a:endParaRPr lang="en-US" sz="2000" dirty="0"/>
          </a:p>
          <a:p>
            <a:endParaRPr lang="en-US" sz="1400" dirty="0"/>
          </a:p>
        </p:txBody>
      </p:sp>
    </p:spTree>
    <p:extLst>
      <p:ext uri="{BB962C8B-B14F-4D97-AF65-F5344CB8AC3E}">
        <p14:creationId xmlns:p14="http://schemas.microsoft.com/office/powerpoint/2010/main" val="3220279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685800"/>
          </a:xfrm>
        </p:spPr>
        <p:txBody>
          <a:bodyPr/>
          <a:lstStyle/>
          <a:p>
            <a:r>
              <a:rPr lang="en-IN" b="1" dirty="0" smtClean="0"/>
              <a:t/>
            </a:r>
            <a:br>
              <a:rPr lang="en-IN" b="1" dirty="0" smtClean="0"/>
            </a:br>
            <a:r>
              <a:rPr lang="en-IN" b="1" dirty="0" smtClean="0"/>
              <a:t>Eligibility and Registration</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029200"/>
          </a:xfrm>
        </p:spPr>
        <p:txBody>
          <a:bodyPr/>
          <a:lstStyle/>
          <a:p>
            <a:r>
              <a:rPr lang="en-IN" dirty="0" smtClean="0"/>
              <a:t>Any </a:t>
            </a:r>
            <a:r>
              <a:rPr lang="en-IN" dirty="0"/>
              <a:t>Member from below list can be a member of ED Cell by approaching and submitting Enrolment form attached as Appendix B. </a:t>
            </a:r>
            <a:endParaRPr lang="en-US" dirty="0"/>
          </a:p>
          <a:p>
            <a:pPr marL="0" indent="0">
              <a:buNone/>
            </a:pPr>
            <a:r>
              <a:rPr lang="en-IN" dirty="0" err="1"/>
              <a:t>i</a:t>
            </a:r>
            <a:r>
              <a:rPr lang="en-IN" dirty="0"/>
              <a:t>.  	Faculty members (current and in the recent past), </a:t>
            </a:r>
            <a:endParaRPr lang="en-US" dirty="0"/>
          </a:p>
          <a:p>
            <a:pPr marL="0" indent="0">
              <a:buNone/>
            </a:pPr>
            <a:r>
              <a:rPr lang="en-IN" dirty="0"/>
              <a:t>ii. 	Students and alumni, </a:t>
            </a:r>
            <a:endParaRPr lang="en-US" dirty="0"/>
          </a:p>
          <a:p>
            <a:pPr marL="0" indent="0">
              <a:buNone/>
            </a:pPr>
            <a:r>
              <a:rPr lang="en-IN" dirty="0"/>
              <a:t>iii. 	</a:t>
            </a:r>
            <a:r>
              <a:rPr lang="en-IN" dirty="0" err="1"/>
              <a:t>KKWIEER's</a:t>
            </a:r>
            <a:r>
              <a:rPr lang="en-IN" dirty="0"/>
              <a:t> R&amp;D partners (sponsors of R&amp;D and consultancy projects), </a:t>
            </a:r>
            <a:endParaRPr lang="en-US" dirty="0"/>
          </a:p>
          <a:p>
            <a:pPr marL="0" indent="0">
              <a:buNone/>
            </a:pPr>
            <a:r>
              <a:rPr lang="en-IN" dirty="0"/>
              <a:t>iv. 	</a:t>
            </a:r>
            <a:r>
              <a:rPr lang="en-IN" dirty="0" err="1"/>
              <a:t>KKWIEER's</a:t>
            </a:r>
            <a:r>
              <a:rPr lang="en-IN" dirty="0"/>
              <a:t> partner universities (having R&amp;D collaborations in place), and </a:t>
            </a:r>
            <a:endParaRPr lang="en-US" dirty="0"/>
          </a:p>
          <a:p>
            <a:pPr marL="0" indent="0">
              <a:buNone/>
            </a:pPr>
            <a:r>
              <a:rPr lang="en-IN" dirty="0"/>
              <a:t>vi. 	Government agencies/Private agencies  associated with </a:t>
            </a:r>
            <a:r>
              <a:rPr lang="en-IN" dirty="0" err="1"/>
              <a:t>KKWIEER's</a:t>
            </a:r>
            <a:r>
              <a:rPr lang="en-IN" dirty="0"/>
              <a:t> research and innovations. </a:t>
            </a:r>
            <a:endParaRPr lang="en-US" dirty="0"/>
          </a:p>
          <a:p>
            <a:endParaRPr lang="en-US" dirty="0"/>
          </a:p>
        </p:txBody>
      </p:sp>
    </p:spTree>
    <p:extLst>
      <p:ext uri="{BB962C8B-B14F-4D97-AF65-F5344CB8AC3E}">
        <p14:creationId xmlns:p14="http://schemas.microsoft.com/office/powerpoint/2010/main" val="959904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Intellectual Property (IP)</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IN" sz="2800" dirty="0" smtClean="0"/>
              <a:t>As </a:t>
            </a:r>
            <a:r>
              <a:rPr lang="en-IN" sz="2800" dirty="0"/>
              <a:t>per IP Policy of Institute</a:t>
            </a:r>
            <a:r>
              <a:rPr lang="en-IN" sz="2800" dirty="0" smtClean="0"/>
              <a:t>.</a:t>
            </a:r>
          </a:p>
          <a:p>
            <a:pPr marL="0" indent="0" algn="ctr">
              <a:buNone/>
            </a:pPr>
            <a:endParaRPr lang="en-IN" sz="3200" b="1" dirty="0" smtClean="0"/>
          </a:p>
          <a:p>
            <a:pPr marL="0" indent="0" algn="ctr">
              <a:buNone/>
            </a:pPr>
            <a:r>
              <a:rPr lang="en-IN" sz="3200" b="1" dirty="0" smtClean="0"/>
              <a:t>Non-Disclosure</a:t>
            </a:r>
          </a:p>
          <a:p>
            <a:pPr marL="0" indent="0" algn="ctr">
              <a:buNone/>
            </a:pPr>
            <a:endParaRPr lang="en-US" sz="3200" dirty="0"/>
          </a:p>
          <a:p>
            <a:r>
              <a:rPr lang="en-IN" sz="2800" dirty="0"/>
              <a:t>ED Cell, adheres to strict confidentiality throughout the application process. However, ED Cell, will not sign any "non-disclosure" agreements.</a:t>
            </a:r>
            <a:endParaRPr lang="en-US" sz="2800" dirty="0"/>
          </a:p>
          <a:p>
            <a:pPr marL="0" indent="0">
              <a:buNone/>
            </a:pPr>
            <a:endParaRPr lang="en-US" sz="2800" dirty="0"/>
          </a:p>
          <a:p>
            <a:endParaRPr lang="en-US" sz="2800" dirty="0"/>
          </a:p>
          <a:p>
            <a:endParaRPr lang="en-US" dirty="0"/>
          </a:p>
        </p:txBody>
      </p:sp>
    </p:spTree>
    <p:extLst>
      <p:ext uri="{BB962C8B-B14F-4D97-AF65-F5344CB8AC3E}">
        <p14:creationId xmlns:p14="http://schemas.microsoft.com/office/powerpoint/2010/main" val="2236794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Infrastructure and Services ED Cell</a:t>
            </a:r>
            <a:r>
              <a:rPr lang="en-US" dirty="0" smtClean="0"/>
              <a:t/>
            </a:r>
            <a:br>
              <a:rPr lang="en-US" dirty="0" smtClean="0"/>
            </a:br>
            <a:endParaRPr lang="en-US" dirty="0"/>
          </a:p>
        </p:txBody>
      </p:sp>
      <p:sp>
        <p:nvSpPr>
          <p:cNvPr id="3" name="Content Placeholder 2"/>
          <p:cNvSpPr>
            <a:spLocks noGrp="1"/>
          </p:cNvSpPr>
          <p:nvPr>
            <p:ph idx="1"/>
          </p:nvPr>
        </p:nvSpPr>
        <p:spPr>
          <a:xfrm>
            <a:off x="381000" y="1295400"/>
            <a:ext cx="8229600" cy="4876800"/>
          </a:xfrm>
        </p:spPr>
        <p:txBody>
          <a:bodyPr/>
          <a:lstStyle/>
          <a:p>
            <a:r>
              <a:rPr lang="en-IN" dirty="0" smtClean="0"/>
              <a:t>Upon </a:t>
            </a:r>
            <a:r>
              <a:rPr lang="en-IN" dirty="0"/>
              <a:t>admission to ED Cell, the following facilities will be offered to the incubate/Students companies on an individual basis:</a:t>
            </a:r>
            <a:endParaRPr lang="en-US" dirty="0"/>
          </a:p>
          <a:p>
            <a:pPr marL="0" indent="0">
              <a:buNone/>
            </a:pPr>
            <a:r>
              <a:rPr lang="en-IN" dirty="0"/>
              <a:t>• Office space</a:t>
            </a:r>
            <a:endParaRPr lang="en-US" dirty="0"/>
          </a:p>
          <a:p>
            <a:pPr marL="0" indent="0">
              <a:buNone/>
            </a:pPr>
            <a:r>
              <a:rPr lang="en-IN" dirty="0"/>
              <a:t>• Computers – up to two.</a:t>
            </a:r>
            <a:endParaRPr lang="en-US" dirty="0"/>
          </a:p>
          <a:p>
            <a:pPr marL="0" indent="0">
              <a:buNone/>
            </a:pPr>
            <a:r>
              <a:rPr lang="en-IN" dirty="0"/>
              <a:t>• Printer</a:t>
            </a:r>
            <a:endParaRPr lang="en-US" dirty="0"/>
          </a:p>
          <a:p>
            <a:pPr marL="0" indent="0">
              <a:buNone/>
            </a:pPr>
            <a:r>
              <a:rPr lang="en-IN" dirty="0"/>
              <a:t>• Internet connection</a:t>
            </a:r>
            <a:endParaRPr lang="en-US" dirty="0"/>
          </a:p>
          <a:p>
            <a:pPr marL="0" indent="0">
              <a:buNone/>
            </a:pPr>
            <a:r>
              <a:rPr lang="en-IN" dirty="0"/>
              <a:t>• Phone connection </a:t>
            </a:r>
            <a:endParaRPr lang="en-US" dirty="0"/>
          </a:p>
          <a:p>
            <a:pPr marL="0" indent="0">
              <a:buNone/>
            </a:pPr>
            <a:r>
              <a:rPr lang="en-IN" dirty="0"/>
              <a:t>• Standard Furniture as decided by ED Cell.</a:t>
            </a:r>
            <a:endParaRPr lang="en-US" dirty="0"/>
          </a:p>
          <a:p>
            <a:endParaRPr lang="en-US" dirty="0"/>
          </a:p>
        </p:txBody>
      </p:sp>
    </p:spTree>
    <p:extLst>
      <p:ext uri="{BB962C8B-B14F-4D97-AF65-F5344CB8AC3E}">
        <p14:creationId xmlns:p14="http://schemas.microsoft.com/office/powerpoint/2010/main" val="128712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85800"/>
          </a:xfrm>
        </p:spPr>
        <p:txBody>
          <a:bodyPr/>
          <a:lstStyle/>
          <a:p>
            <a:r>
              <a:rPr lang="en-IN" b="1" dirty="0" smtClean="0"/>
              <a:t>Mentoring and Advisory Services</a:t>
            </a:r>
            <a:r>
              <a:rPr lang="en-US" dirty="0" smtClean="0"/>
              <a:t/>
            </a:r>
            <a:br>
              <a:rPr lang="en-US" dirty="0" smtClean="0"/>
            </a:br>
            <a:endParaRPr lang="en-US" dirty="0"/>
          </a:p>
        </p:txBody>
      </p:sp>
      <p:sp>
        <p:nvSpPr>
          <p:cNvPr id="3" name="Content Placeholder 2"/>
          <p:cNvSpPr>
            <a:spLocks noGrp="1"/>
          </p:cNvSpPr>
          <p:nvPr>
            <p:ph idx="1"/>
          </p:nvPr>
        </p:nvSpPr>
        <p:spPr>
          <a:xfrm>
            <a:off x="381000" y="990600"/>
            <a:ext cx="8610600" cy="5181600"/>
          </a:xfrm>
        </p:spPr>
        <p:txBody>
          <a:bodyPr/>
          <a:lstStyle/>
          <a:p>
            <a:r>
              <a:rPr lang="en-IN" b="1" dirty="0" smtClean="0"/>
              <a:t>Strategic </a:t>
            </a:r>
            <a:r>
              <a:rPr lang="en-IN" b="1" dirty="0"/>
              <a:t>Check-ups</a:t>
            </a:r>
            <a:r>
              <a:rPr lang="en-IN" dirty="0"/>
              <a:t>: The ED Cell Head will meet with company CEOs/Student Entrepreneurs   at least   once   per   month   for   strategy   reviews   and   discussion   of   operational issues.</a:t>
            </a:r>
            <a:endParaRPr lang="en-US" dirty="0"/>
          </a:p>
          <a:p>
            <a:pPr marL="0" indent="0">
              <a:buNone/>
            </a:pPr>
            <a:r>
              <a:rPr lang="en-IN" dirty="0"/>
              <a:t>•  A  incubate/Student   company  may  take  a  faculty  advisor  as  a  mentor  on technology issues.</a:t>
            </a:r>
            <a:endParaRPr lang="en-US" dirty="0"/>
          </a:p>
          <a:p>
            <a:pPr marL="0" indent="0">
              <a:buNone/>
            </a:pPr>
            <a:r>
              <a:rPr lang="en-IN" dirty="0"/>
              <a:t>•  Specialized  mentors  are  also  available  to  the  companies  to  assist  with particular  strategic  areas  or  to  provide  project-oriented  consultation.  These arrangements  may  begin  as  a  pro  bono  arrangement  with  an  option  for  both parties to graduate to a paid relationship</a:t>
            </a:r>
            <a:r>
              <a:rPr lang="en-IN" dirty="0" smtClean="0"/>
              <a:t>.</a:t>
            </a:r>
            <a:endParaRPr lang="en-US" dirty="0" smtClean="0"/>
          </a:p>
          <a:p>
            <a:pPr marL="0" indent="0">
              <a:buNone/>
            </a:pPr>
            <a:r>
              <a:rPr lang="en-IN" dirty="0" smtClean="0"/>
              <a:t>• </a:t>
            </a:r>
            <a:r>
              <a:rPr lang="en-IN" dirty="0"/>
              <a:t>A incubate/Students company may avail of consulting services by empanelled professionals of ED Cell</a:t>
            </a:r>
            <a:r>
              <a:rPr lang="en-IN" dirty="0" smtClean="0"/>
              <a:t>.</a:t>
            </a:r>
            <a:endParaRPr lang="en-US" dirty="0"/>
          </a:p>
        </p:txBody>
      </p:sp>
    </p:spTree>
    <p:extLst>
      <p:ext uri="{BB962C8B-B14F-4D97-AF65-F5344CB8AC3E}">
        <p14:creationId xmlns:p14="http://schemas.microsoft.com/office/powerpoint/2010/main" val="2987102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391400" cy="914400"/>
          </a:xfrm>
        </p:spPr>
        <p:txBody>
          <a:bodyPr/>
          <a:lstStyle/>
          <a:p>
            <a:r>
              <a:rPr lang="en-IN" b="1" dirty="0" smtClean="0"/>
              <a:t>Mentorship</a:t>
            </a:r>
            <a:endParaRPr lang="en-US" dirty="0"/>
          </a:p>
        </p:txBody>
      </p:sp>
      <p:sp>
        <p:nvSpPr>
          <p:cNvPr id="3" name="Content Placeholder 2"/>
          <p:cNvSpPr>
            <a:spLocks noGrp="1"/>
          </p:cNvSpPr>
          <p:nvPr>
            <p:ph idx="1"/>
          </p:nvPr>
        </p:nvSpPr>
        <p:spPr>
          <a:xfrm>
            <a:off x="609600" y="1447800"/>
            <a:ext cx="8077200" cy="4876800"/>
          </a:xfrm>
        </p:spPr>
        <p:txBody>
          <a:bodyPr/>
          <a:lstStyle/>
          <a:p>
            <a:r>
              <a:rPr lang="en-IN" dirty="0" smtClean="0"/>
              <a:t>One  of  the objectives  of ED Cell  is  to  utilize the   technical   expertise   and   lab   infrastructure   of   </a:t>
            </a:r>
            <a:r>
              <a:rPr lang="en-IN" dirty="0" err="1" smtClean="0"/>
              <a:t>KKWIEER</a:t>
            </a:r>
            <a:r>
              <a:rPr lang="en-IN" dirty="0" smtClean="0"/>
              <a:t> Nashik,   thus   every company  that  is  offered  incubation  at  ED Cell may  select  one  faculty  from  </a:t>
            </a:r>
            <a:r>
              <a:rPr lang="en-IN" dirty="0" err="1" smtClean="0"/>
              <a:t>KKWIEER</a:t>
            </a:r>
            <a:r>
              <a:rPr lang="en-IN" dirty="0" smtClean="0"/>
              <a:t>, Nashik  who  shall  act  as  mentor  of  the  Incubate  and  guide  the  company  on product  develop.  </a:t>
            </a:r>
            <a:endParaRPr lang="en-US" dirty="0" smtClean="0"/>
          </a:p>
          <a:p>
            <a:r>
              <a:rPr lang="en-IN" b="1" dirty="0" smtClean="0"/>
              <a:t>Industry Mentor</a:t>
            </a:r>
            <a:r>
              <a:rPr lang="en-IN" dirty="0" smtClean="0"/>
              <a:t>:-</a:t>
            </a:r>
            <a:endParaRPr lang="en-US" dirty="0" smtClean="0"/>
          </a:p>
          <a:p>
            <a:r>
              <a:rPr lang="en-IN" dirty="0" smtClean="0"/>
              <a:t> ED Cell has created a database of Industry mentors.  Every incubate  company  incubated  at  ED Cell may  select  one  Industry  mentor  within six  months  from  the  date  of  joining  incubation  centre.  </a:t>
            </a:r>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2325753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Tenure   of   Incubation</a:t>
            </a:r>
            <a:endParaRPr lang="en-US" dirty="0"/>
          </a:p>
        </p:txBody>
      </p:sp>
      <p:sp>
        <p:nvSpPr>
          <p:cNvPr id="3" name="Content Placeholder 2"/>
          <p:cNvSpPr>
            <a:spLocks noGrp="1"/>
          </p:cNvSpPr>
          <p:nvPr>
            <p:ph idx="1"/>
          </p:nvPr>
        </p:nvSpPr>
        <p:spPr>
          <a:xfrm>
            <a:off x="381000" y="1676400"/>
            <a:ext cx="8458200" cy="4343400"/>
          </a:xfrm>
        </p:spPr>
        <p:txBody>
          <a:bodyPr/>
          <a:lstStyle/>
          <a:p>
            <a:pPr marL="0" indent="0">
              <a:buNone/>
            </a:pPr>
            <a:endParaRPr lang="en-US" dirty="0"/>
          </a:p>
          <a:p>
            <a:r>
              <a:rPr lang="en-IN" dirty="0"/>
              <a:t>Companies   will   be   permitted   to   stay   in   the incubator   for   a   period   of   two   years.   Maximum   two   extensions   may   be granted for 6 months each at a time at the sole discretion of the Institute.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638396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any background presentation">
  <a:themeElements>
    <a:clrScheme name="Default Design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Default Design 2">
        <a:dk1>
          <a:srgbClr val="8383AD"/>
        </a:dk1>
        <a:lt1>
          <a:srgbClr val="FFFFFF"/>
        </a:lt1>
        <a:dk2>
          <a:srgbClr val="404176"/>
        </a:dk2>
        <a:lt2>
          <a:srgbClr val="969696"/>
        </a:lt2>
        <a:accent1>
          <a:srgbClr val="BABE90"/>
        </a:accent1>
        <a:accent2>
          <a:srgbClr val="666699"/>
        </a:accent2>
        <a:accent3>
          <a:srgbClr val="FFFFFF"/>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Default Design 3">
        <a:dk1>
          <a:srgbClr val="4D4D4D"/>
        </a:dk1>
        <a:lt1>
          <a:srgbClr val="FFFFFF"/>
        </a:lt1>
        <a:dk2>
          <a:srgbClr val="000000"/>
        </a:dk2>
        <a:lt2>
          <a:srgbClr val="969696"/>
        </a:lt2>
        <a:accent1>
          <a:srgbClr val="DDDDDD"/>
        </a:accent1>
        <a:accent2>
          <a:srgbClr val="5F5F5F"/>
        </a:accent2>
        <a:accent3>
          <a:srgbClr val="FFFFFF"/>
        </a:accent3>
        <a:accent4>
          <a:srgbClr val="404040"/>
        </a:accent4>
        <a:accent5>
          <a:srgbClr val="EBEBEB"/>
        </a:accent5>
        <a:accent6>
          <a:srgbClr val="555555"/>
        </a:accent6>
        <a:hlink>
          <a:srgbClr val="C0C0C0"/>
        </a:hlink>
        <a:folHlink>
          <a:srgbClr val="808080"/>
        </a:folHlink>
      </a:clrScheme>
      <a:clrMap bg1="lt1" tx1="dk1" bg2="lt2" tx2="dk2" accent1="accent1" accent2="accent2" accent3="accent3" accent4="accent4" accent5="accent5" accent6="accent6" hlink="hlink" folHlink="folHlink"/>
    </a:extraClrScheme>
    <a:extraClrScheme>
      <a:clrScheme name="Default Design 4">
        <a:dk1>
          <a:srgbClr val="424262"/>
        </a:dk1>
        <a:lt1>
          <a:srgbClr val="FFFFFF"/>
        </a:lt1>
        <a:dk2>
          <a:srgbClr val="22659C"/>
        </a:dk2>
        <a:lt2>
          <a:srgbClr val="A4AEC2"/>
        </a:lt2>
        <a:accent1>
          <a:srgbClr val="B1C7E7"/>
        </a:accent1>
        <a:accent2>
          <a:srgbClr val="494983"/>
        </a:accent2>
        <a:accent3>
          <a:srgbClr val="FFFFFF"/>
        </a:accent3>
        <a:accent4>
          <a:srgbClr val="373753"/>
        </a:accent4>
        <a:accent5>
          <a:srgbClr val="D5E0F1"/>
        </a:accent5>
        <a:accent6>
          <a:srgbClr val="414176"/>
        </a:accent6>
        <a:hlink>
          <a:srgbClr val="6EADC4"/>
        </a:hlink>
        <a:folHlink>
          <a:srgbClr val="3E688E"/>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404176"/>
        </a:dk2>
        <a:lt2>
          <a:srgbClr val="969696"/>
        </a:lt2>
        <a:accent1>
          <a:srgbClr val="B4CD81"/>
        </a:accent1>
        <a:accent2>
          <a:srgbClr val="717EB5"/>
        </a:accent2>
        <a:accent3>
          <a:srgbClr val="FFFFFF"/>
        </a:accent3>
        <a:accent4>
          <a:srgbClr val="000000"/>
        </a:accent4>
        <a:accent5>
          <a:srgbClr val="D6E3C1"/>
        </a:accent5>
        <a:accent6>
          <a:srgbClr val="6672A4"/>
        </a:accent6>
        <a:hlink>
          <a:srgbClr val="D793C2"/>
        </a:hlink>
        <a:folHlink>
          <a:srgbClr val="826799"/>
        </a:folHlink>
      </a:clrScheme>
      <a:clrMap bg1="lt1" tx1="dk1" bg2="lt2" tx2="dk2" accent1="accent1" accent2="accent2" accent3="accent3" accent4="accent4" accent5="accent5" accent6="accent6" hlink="hlink" folHlink="folHlink"/>
    </a:extraClrScheme>
    <a:extraClrScheme>
      <a:clrScheme name="Default Design 6">
        <a:dk1>
          <a:srgbClr val="111111"/>
        </a:dk1>
        <a:lt1>
          <a:srgbClr val="FAF5D2"/>
        </a:lt1>
        <a:dk2>
          <a:srgbClr val="4D4D4D"/>
        </a:dk2>
        <a:lt2>
          <a:srgbClr val="D0C59E"/>
        </a:lt2>
        <a:accent1>
          <a:srgbClr val="BABE90"/>
        </a:accent1>
        <a:accent2>
          <a:srgbClr val="666699"/>
        </a:accent2>
        <a:accent3>
          <a:srgbClr val="B2B2B2"/>
        </a:accent3>
        <a:accent4>
          <a:srgbClr val="D6D1B3"/>
        </a:accent4>
        <a:accent5>
          <a:srgbClr val="D9DBC6"/>
        </a:accent5>
        <a:accent6>
          <a:srgbClr val="5C5C8A"/>
        </a:accent6>
        <a:hlink>
          <a:srgbClr val="C09E4A"/>
        </a:hlink>
        <a:folHlink>
          <a:srgbClr val="0066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Company background presentation</Template>
  <TotalTime>78</TotalTime>
  <Words>1231</Words>
  <Application>Microsoft Office PowerPoint</Application>
  <PresentationFormat>On-screen Show (4:3)</PresentationFormat>
  <Paragraphs>100</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Company background presentation</vt:lpstr>
      <vt:lpstr>INCUBATION POLICY    HOSTED BY ENTREPRENEURSHIP DEVELOPMENT CELL K. K. WAGH INSTITUTE OF ENGINEERING EDUCATION &amp; RESEARCH, NASHIK</vt:lpstr>
      <vt:lpstr>Entrepreneurship development cell </vt:lpstr>
      <vt:lpstr> Objective </vt:lpstr>
      <vt:lpstr> Eligibility and Registration </vt:lpstr>
      <vt:lpstr>Intellectual Property (IP) </vt:lpstr>
      <vt:lpstr>Infrastructure and Services ED Cell </vt:lpstr>
      <vt:lpstr>Mentoring and Advisory Services </vt:lpstr>
      <vt:lpstr>Mentorship</vt:lpstr>
      <vt:lpstr>Tenure   of   Incubation</vt:lpstr>
      <vt:lpstr>Exit Policy</vt:lpstr>
      <vt:lpstr>PowerPoint Presentation</vt:lpstr>
      <vt:lpstr>Periodic   assessment</vt:lpstr>
      <vt:lpstr>Management of conflict of interest</vt:lpstr>
      <vt:lpstr>Disclaimer </vt:lpstr>
      <vt:lpstr>PowerPoint Presentation</vt:lpstr>
      <vt:lpstr>ED Cell</vt:lpstr>
      <vt:lpstr>E D Cell at Glance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INCUBATION POLICY    HOSTED BY ENTREPRENEURSHIP DEVELOPMENT CELL KARMAVEER KAKASAHEB WAGH INSTITUTE OF ENGINEERING EDUCATION &amp; RESEARCH, NASHIK</dc:title>
  <dc:creator>DELL PC</dc:creator>
  <cp:lastModifiedBy>kkwieer</cp:lastModifiedBy>
  <cp:revision>9</cp:revision>
  <cp:lastPrinted>1601-01-01T00:00:00Z</cp:lastPrinted>
  <dcterms:created xsi:type="dcterms:W3CDTF">2018-08-14T10:28:56Z</dcterms:created>
  <dcterms:modified xsi:type="dcterms:W3CDTF">2018-08-14T13:58:31Z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TC062578591033</vt:lpwstr>
  </property>
</Properties>
</file>