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31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758FD14-E86E-4F86-835B-0684AECE8797}" type="datetimeFigureOut">
              <a:rPr lang="en-US" smtClean="0"/>
              <a:t>8/14/2018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58FD14-E86E-4F86-835B-0684AECE8797}" type="datetimeFigureOut">
              <a:rPr lang="en-US" smtClean="0"/>
              <a:t>8/14/2018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58FD14-E86E-4F86-835B-0684AECE8797}" type="datetimeFigureOut">
              <a:rPr lang="en-US" smtClean="0"/>
              <a:t>8/14/2018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58FD14-E86E-4F86-835B-0684AECE8797}" type="datetimeFigureOut">
              <a:rPr lang="en-US" smtClean="0"/>
              <a:t>8/14/2018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8FD14-E86E-4F86-835B-0684AECE8797}" type="datetimeFigureOut">
              <a:rPr lang="en-US" smtClean="0"/>
              <a:t>8/14/2018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758FD14-E86E-4F86-835B-0684AECE8797}" type="datetimeFigureOut">
              <a:rPr lang="en-US" smtClean="0"/>
              <a:t>8/14/2018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758FD14-E86E-4F86-835B-0684AECE8797}" type="datetimeFigureOut">
              <a:rPr lang="en-US" smtClean="0"/>
              <a:t>8/14/2018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758FD14-E86E-4F86-835B-0684AECE8797}" type="datetimeFigureOut">
              <a:rPr lang="en-US" smtClean="0"/>
              <a:t>8/14/2018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8FD14-E86E-4F86-835B-0684AECE8797}" type="datetimeFigureOut">
              <a:rPr lang="en-US" smtClean="0"/>
              <a:t>8/14/2018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8FD14-E86E-4F86-835B-0684AECE8797}" type="datetimeFigureOut">
              <a:rPr lang="en-US" smtClean="0"/>
              <a:t>8/14/2018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8FD14-E86E-4F86-835B-0684AECE8797}" type="datetimeFigureOut">
              <a:rPr lang="en-US" smtClean="0"/>
              <a:t>8/14/2018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AA3D30-1FE5-4AA0-AA52-55F7FCB3729A}"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8FD14-E86E-4F86-835B-0684AECE8797}" type="datetimeFigureOut">
              <a:rPr lang="en-US" smtClean="0"/>
              <a:t>8/14/2018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A3D30-1FE5-4AA0-AA52-55F7FCB3729A}"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800600"/>
            <a:ext cx="7772400" cy="1470025"/>
          </a:xfrm>
        </p:spPr>
        <p:txBody>
          <a:bodyPr/>
          <a:lstStyle/>
          <a:p>
            <a:r>
              <a:rPr lang="en-US" b="1" dirty="0"/>
              <a:t>Institute Level Merit Scholarship</a:t>
            </a:r>
            <a:r>
              <a:rPr lang="en-IN" dirty="0"/>
              <a:t/>
            </a:r>
            <a:br>
              <a:rPr lang="en-IN" dirty="0"/>
            </a:br>
            <a:endParaRPr lang="en-IN" dirty="0"/>
          </a:p>
        </p:txBody>
      </p:sp>
      <p:pic>
        <p:nvPicPr>
          <p:cNvPr id="4" name="Picture 3" descr="C:\Users\acer\Desktop\OMKAR REPORT\kkw.jpg"/>
          <p:cNvPicPr/>
          <p:nvPr/>
        </p:nvPicPr>
        <p:blipFill>
          <a:blip r:embed="rId2" cstate="print"/>
          <a:srcRect/>
          <a:stretch>
            <a:fillRect/>
          </a:stretch>
        </p:blipFill>
        <p:spPr bwMode="auto">
          <a:xfrm>
            <a:off x="3352800" y="2590800"/>
            <a:ext cx="2491959" cy="1446932"/>
          </a:xfrm>
          <a:prstGeom prst="rect">
            <a:avLst/>
          </a:prstGeom>
          <a:noFill/>
          <a:ln w="9525">
            <a:noFill/>
            <a:miter lim="800000"/>
            <a:headEnd/>
            <a:tailEnd/>
          </a:ln>
        </p:spPr>
      </p:pic>
      <p:sp>
        <p:nvSpPr>
          <p:cNvPr id="1025" name="Rectangle 1"/>
          <p:cNvSpPr>
            <a:spLocks noChangeArrowheads="1"/>
          </p:cNvSpPr>
          <p:nvPr/>
        </p:nvSpPr>
        <p:spPr bwMode="auto">
          <a:xfrm>
            <a:off x="228600" y="762000"/>
            <a:ext cx="86106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K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K</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WAGH INSTITUTE OF ENGINEERING EDUCATION AND RESEARCH,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HIRABAI HARIDAS VIDYANAGARI,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PANCHVATI, NASHIK 422003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Institute Level Merit Scholarship</a:t>
            </a:r>
            <a:r>
              <a:rPr lang="en-IN" dirty="0" smtClean="0"/>
              <a:t/>
            </a:r>
            <a:br>
              <a:rPr lang="en-IN" dirty="0" smtClean="0"/>
            </a:br>
            <a:endParaRPr lang="en-IN" dirty="0"/>
          </a:p>
        </p:txBody>
      </p:sp>
      <p:sp>
        <p:nvSpPr>
          <p:cNvPr id="3" name="Content Placeholder 2"/>
          <p:cNvSpPr>
            <a:spLocks noGrp="1"/>
          </p:cNvSpPr>
          <p:nvPr>
            <p:ph idx="1"/>
          </p:nvPr>
        </p:nvSpPr>
        <p:spPr>
          <a:xfrm>
            <a:off x="228600" y="990600"/>
            <a:ext cx="8610600" cy="5135563"/>
          </a:xfrm>
        </p:spPr>
        <p:txBody>
          <a:bodyPr/>
          <a:lstStyle/>
          <a:p>
            <a:r>
              <a:rPr lang="en-US" b="1" dirty="0"/>
              <a:t>Preamble</a:t>
            </a:r>
            <a:r>
              <a:rPr lang="en-US" b="1" dirty="0" smtClean="0"/>
              <a:t>: </a:t>
            </a:r>
            <a:r>
              <a:rPr lang="en-US" dirty="0" smtClean="0"/>
              <a:t>Institute </a:t>
            </a:r>
            <a:r>
              <a:rPr lang="en-US" dirty="0"/>
              <a:t>level merit scholarship is offered to meritorious students since 2006 to encourage talent with an open, transparent and unbiased process for selection of three toppers in a class of 60 students having distinction. Each student is awarded with amount Rs 5000 each.</a:t>
            </a:r>
            <a:endParaRPr lang="en-IN" dirty="0"/>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Institute Level Merit Scholarship</a:t>
            </a:r>
            <a:endParaRPr lang="en-IN" dirty="0"/>
          </a:p>
        </p:txBody>
      </p:sp>
      <p:sp>
        <p:nvSpPr>
          <p:cNvPr id="3" name="Content Placeholder 2"/>
          <p:cNvSpPr>
            <a:spLocks noGrp="1"/>
          </p:cNvSpPr>
          <p:nvPr>
            <p:ph idx="1"/>
          </p:nvPr>
        </p:nvSpPr>
        <p:spPr/>
        <p:txBody>
          <a:bodyPr>
            <a:normAutofit lnSpcReduction="10000"/>
          </a:bodyPr>
          <a:lstStyle/>
          <a:p>
            <a:pPr>
              <a:buNone/>
            </a:pPr>
            <a:r>
              <a:rPr lang="en-US" b="1" dirty="0"/>
              <a:t>Policy:</a:t>
            </a:r>
            <a:endParaRPr lang="en-IN" dirty="0"/>
          </a:p>
          <a:p>
            <a:r>
              <a:rPr lang="en-US" dirty="0"/>
              <a:t>The </a:t>
            </a:r>
            <a:r>
              <a:rPr lang="en-US" dirty="0" err="1"/>
              <a:t>K.K.Wagh</a:t>
            </a:r>
            <a:r>
              <a:rPr lang="en-US" dirty="0"/>
              <a:t> Institute of Engineering Education and research, </a:t>
            </a:r>
            <a:r>
              <a:rPr lang="en-US" dirty="0" err="1"/>
              <a:t>Nashik</a:t>
            </a:r>
            <a:r>
              <a:rPr lang="en-US" dirty="0"/>
              <a:t> offers Institute Level Merit Scholarship to Three toppers of every UG class of 60 students, based on the annual results of the university exam. Each student is awarded with amount Rs 5000 each.</a:t>
            </a:r>
            <a:endParaRPr lang="en-IN" dirty="0"/>
          </a:p>
          <a:p>
            <a:r>
              <a:rPr lang="en-US" b="1" dirty="0"/>
              <a:t>Eligibility</a:t>
            </a:r>
            <a:r>
              <a:rPr lang="en-US" dirty="0"/>
              <a:t>: Distinction holder</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Institute Level Merit Scholarship</a:t>
            </a:r>
            <a:endParaRPr lang="en-IN" dirty="0"/>
          </a:p>
        </p:txBody>
      </p:sp>
      <p:sp>
        <p:nvSpPr>
          <p:cNvPr id="3" name="Content Placeholder 2"/>
          <p:cNvSpPr>
            <a:spLocks noGrp="1"/>
          </p:cNvSpPr>
          <p:nvPr>
            <p:ph idx="1"/>
          </p:nvPr>
        </p:nvSpPr>
        <p:spPr>
          <a:xfrm>
            <a:off x="228600" y="990600"/>
            <a:ext cx="8534400" cy="5486400"/>
          </a:xfrm>
        </p:spPr>
        <p:txBody>
          <a:bodyPr>
            <a:normAutofit fontScale="77500" lnSpcReduction="20000"/>
          </a:bodyPr>
          <a:lstStyle/>
          <a:p>
            <a:pPr>
              <a:buNone/>
            </a:pPr>
            <a:r>
              <a:rPr lang="en-US" b="1" dirty="0"/>
              <a:t>Process</a:t>
            </a:r>
            <a:r>
              <a:rPr lang="en-US" dirty="0"/>
              <a:t>:</a:t>
            </a:r>
            <a:endParaRPr lang="en-IN" dirty="0"/>
          </a:p>
          <a:p>
            <a:pPr lvl="0"/>
            <a:r>
              <a:rPr lang="en-US" dirty="0"/>
              <a:t>Preparation of Merit list for Top three Distinction holders by all departments.</a:t>
            </a:r>
            <a:endParaRPr lang="en-IN" dirty="0"/>
          </a:p>
          <a:p>
            <a:pPr lvl="0"/>
            <a:r>
              <a:rPr lang="en-US" dirty="0"/>
              <a:t>Verification from the Exam section.</a:t>
            </a:r>
            <a:endParaRPr lang="en-IN" dirty="0"/>
          </a:p>
          <a:p>
            <a:pPr lvl="0"/>
            <a:r>
              <a:rPr lang="en-US" dirty="0"/>
              <a:t>Display on Departmental notice boards for any claims / discrepancies from students about marks/ ranks.</a:t>
            </a:r>
            <a:endParaRPr lang="en-IN" dirty="0"/>
          </a:p>
          <a:p>
            <a:pPr lvl="0"/>
            <a:r>
              <a:rPr lang="en-US" dirty="0"/>
              <a:t>Application with mark list for any change in the list by student with HOD recommendation/signature.</a:t>
            </a:r>
            <a:endParaRPr lang="en-IN" dirty="0"/>
          </a:p>
          <a:p>
            <a:pPr lvl="0"/>
            <a:r>
              <a:rPr lang="en-US" dirty="0"/>
              <a:t>Confirmation /Finalization of the Institute Level Merit Scholarship list and release for payment on approval of Principal.</a:t>
            </a:r>
            <a:endParaRPr lang="en-IN" dirty="0"/>
          </a:p>
          <a:p>
            <a:pPr lvl="0"/>
            <a:r>
              <a:rPr lang="en-US" dirty="0"/>
              <a:t>Certificate issue from IQAC to all merit scholarship holders.</a:t>
            </a:r>
            <a:endParaRPr lang="en-IN" dirty="0"/>
          </a:p>
          <a:p>
            <a:pPr lvl="0"/>
            <a:r>
              <a:rPr lang="en-US" dirty="0"/>
              <a:t>Release of payment cheques to students.</a:t>
            </a:r>
            <a:endParaRPr lang="en-IN" dirty="0"/>
          </a:p>
          <a:p>
            <a:r>
              <a:rPr lang="en-US" dirty="0"/>
              <a:t>In case of any substitute person collecting the cheque, signed authority letter is required</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Institute Level Merit Scholarship</a:t>
            </a:r>
            <a:endParaRPr lang="en-IN" dirty="0"/>
          </a:p>
        </p:txBody>
      </p:sp>
      <p:sp>
        <p:nvSpPr>
          <p:cNvPr id="3" name="Content Placeholder 2"/>
          <p:cNvSpPr>
            <a:spLocks noGrp="1"/>
          </p:cNvSpPr>
          <p:nvPr>
            <p:ph idx="1"/>
          </p:nvPr>
        </p:nvSpPr>
        <p:spPr>
          <a:xfrm>
            <a:off x="228600" y="1066800"/>
            <a:ext cx="8610600" cy="5791200"/>
          </a:xfrm>
        </p:spPr>
        <p:txBody>
          <a:bodyPr>
            <a:normAutofit fontScale="85000" lnSpcReduction="20000"/>
          </a:bodyPr>
          <a:lstStyle/>
          <a:p>
            <a:pPr>
              <a:buNone/>
            </a:pPr>
            <a:r>
              <a:rPr lang="en-US" b="1" dirty="0"/>
              <a:t>Revision 2010:</a:t>
            </a:r>
            <a:endParaRPr lang="en-IN" dirty="0"/>
          </a:p>
          <a:p>
            <a:r>
              <a:rPr lang="en-US" dirty="0"/>
              <a:t>The scholarship is extended to PG students along with UG students. (All Engineering departments, MBA and MCA )</a:t>
            </a:r>
            <a:endParaRPr lang="en-IN" dirty="0"/>
          </a:p>
          <a:p>
            <a:r>
              <a:rPr lang="en-US" b="1" dirty="0"/>
              <a:t>Policy: </a:t>
            </a:r>
            <a:endParaRPr lang="en-IN" dirty="0"/>
          </a:p>
          <a:p>
            <a:r>
              <a:rPr lang="en-US" dirty="0"/>
              <a:t>The </a:t>
            </a:r>
            <a:r>
              <a:rPr lang="en-US" dirty="0" err="1"/>
              <a:t>K.K.Waghinstitute</a:t>
            </a:r>
            <a:r>
              <a:rPr lang="en-US" dirty="0"/>
              <a:t> of Engineering Education and research, </a:t>
            </a:r>
            <a:r>
              <a:rPr lang="en-US" dirty="0" err="1"/>
              <a:t>Nashik</a:t>
            </a:r>
            <a:r>
              <a:rPr lang="en-US" dirty="0"/>
              <a:t>  offers Institute Level Merit Scholarship to Three toppers of every PG class of 60 students, based on the annual results of the university </a:t>
            </a:r>
            <a:r>
              <a:rPr lang="en-US" dirty="0" err="1"/>
              <a:t>exam.Each</a:t>
            </a:r>
            <a:r>
              <a:rPr lang="en-US" dirty="0"/>
              <a:t> student is </a:t>
            </a:r>
            <a:r>
              <a:rPr lang="en-US" dirty="0" err="1"/>
              <a:t>awardedwith</a:t>
            </a:r>
            <a:r>
              <a:rPr lang="en-US" dirty="0"/>
              <a:t> amount Rs 5000 each.</a:t>
            </a:r>
            <a:endParaRPr lang="en-IN" dirty="0"/>
          </a:p>
          <a:p>
            <a:r>
              <a:rPr lang="en-US" dirty="0"/>
              <a:t>For ME programs, it is given to only </a:t>
            </a:r>
            <a:r>
              <a:rPr lang="en-US" dirty="0" err="1"/>
              <a:t>I</a:t>
            </a:r>
            <a:r>
              <a:rPr lang="en-US" baseline="30000" dirty="0" err="1"/>
              <a:t>st</a:t>
            </a:r>
            <a:r>
              <a:rPr lang="en-US" baseline="30000" dirty="0"/>
              <a:t> </a:t>
            </a:r>
            <a:r>
              <a:rPr lang="en-US" dirty="0" err="1"/>
              <a:t>yearThree</a:t>
            </a:r>
            <a:r>
              <a:rPr lang="en-US" dirty="0"/>
              <a:t> topper students based on the annual results of the university exam.</a:t>
            </a:r>
            <a:endParaRPr lang="en-IN" dirty="0"/>
          </a:p>
          <a:p>
            <a:r>
              <a:rPr lang="en-US" b="1" dirty="0"/>
              <a:t>Exclusion for policy</a:t>
            </a:r>
            <a:r>
              <a:rPr lang="en-US" dirty="0"/>
              <a:t>: ME </a:t>
            </a:r>
            <a:r>
              <a:rPr lang="en-US" dirty="0" err="1"/>
              <a:t>II</a:t>
            </a:r>
            <a:r>
              <a:rPr lang="en-US" baseline="30000" dirty="0" err="1"/>
              <a:t>nd</a:t>
            </a:r>
            <a:r>
              <a:rPr lang="en-US" dirty="0" err="1"/>
              <a:t>year</a:t>
            </a:r>
            <a:r>
              <a:rPr lang="en-US" dirty="0"/>
              <a:t> (due non uniform result declaration for the batch as per submission of dissertations)</a:t>
            </a:r>
            <a:endParaRPr lang="en-IN" dirty="0"/>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39762"/>
          </a:xfrm>
        </p:spPr>
        <p:txBody>
          <a:bodyPr>
            <a:normAutofit fontScale="90000"/>
          </a:bodyPr>
          <a:lstStyle/>
          <a:p>
            <a:r>
              <a:rPr lang="en-US" b="1" dirty="0" smtClean="0"/>
              <a:t>Institute Level Merit Scholarship</a:t>
            </a:r>
            <a:endParaRPr lang="en-IN" dirty="0"/>
          </a:p>
        </p:txBody>
      </p:sp>
      <p:sp>
        <p:nvSpPr>
          <p:cNvPr id="5" name="Title 1"/>
          <p:cNvSpPr txBox="1">
            <a:spLocks/>
          </p:cNvSpPr>
          <p:nvPr/>
        </p:nvSpPr>
        <p:spPr>
          <a:xfrm>
            <a:off x="2362200" y="914400"/>
            <a:ext cx="3886200" cy="6096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Certificate</a:t>
            </a:r>
            <a:endParaRPr kumimoji="0" lang="en-IN"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099" name="Picture 3"/>
          <p:cNvPicPr>
            <a:picLocks noGrp="1" noChangeAspect="1" noChangeArrowheads="1"/>
          </p:cNvPicPr>
          <p:nvPr>
            <p:ph idx="1"/>
          </p:nvPr>
        </p:nvPicPr>
        <p:blipFill>
          <a:blip r:embed="rId2" cstate="print"/>
          <a:srcRect l="4620" t="3610" r="5476" b="15156"/>
          <a:stretch>
            <a:fillRect/>
          </a:stretch>
        </p:blipFill>
        <p:spPr bwMode="auto">
          <a:xfrm>
            <a:off x="1828800" y="2057400"/>
            <a:ext cx="5334000" cy="3429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361</Words>
  <Application>Microsoft Office PowerPoint</Application>
  <PresentationFormat>On-screen Show (4:3)</PresentationFormat>
  <Paragraphs>29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Institute Level Merit Scholarship </vt:lpstr>
      <vt:lpstr>Institute Level Merit Scholarship </vt:lpstr>
      <vt:lpstr>Institute Level Merit Scholarship</vt:lpstr>
      <vt:lpstr>Institute Level Merit Scholarship</vt:lpstr>
      <vt:lpstr>Institute Level Merit Scholarship</vt:lpstr>
      <vt:lpstr>Institute Level Merit Scholarship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Level Merit Scholarship </dc:title>
  <dc:creator>hp</dc:creator>
  <cp:lastModifiedBy>hp</cp:lastModifiedBy>
  <cp:revision>1</cp:revision>
  <dcterms:created xsi:type="dcterms:W3CDTF">2018-08-14T09:17:59Z</dcterms:created>
  <dcterms:modified xsi:type="dcterms:W3CDTF">2018-08-14T09:54:29Z</dcterms:modified>
</cp:coreProperties>
</file>